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gif" ContentType="image/gif"/>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6"/>
  </p:notesMasterIdLst>
  <p:handoutMasterIdLst>
    <p:handoutMasterId r:id="rId27"/>
  </p:handoutMasterIdLst>
  <p:sldIdLst>
    <p:sldId id="275" r:id="rId6"/>
    <p:sldId id="280" r:id="rId7"/>
    <p:sldId id="256" r:id="rId8"/>
    <p:sldId id="257" r:id="rId9"/>
    <p:sldId id="258" r:id="rId10"/>
    <p:sldId id="259" r:id="rId11"/>
    <p:sldId id="260" r:id="rId12"/>
    <p:sldId id="281" r:id="rId13"/>
    <p:sldId id="261" r:id="rId14"/>
    <p:sldId id="283" r:id="rId15"/>
    <p:sldId id="263" r:id="rId16"/>
    <p:sldId id="264" r:id="rId17"/>
    <p:sldId id="265" r:id="rId18"/>
    <p:sldId id="266" r:id="rId19"/>
    <p:sldId id="282" r:id="rId20"/>
    <p:sldId id="267" r:id="rId21"/>
    <p:sldId id="268" r:id="rId22"/>
    <p:sldId id="269" r:id="rId23"/>
    <p:sldId id="274" r:id="rId24"/>
    <p:sldId id="276" r:id="rId25"/>
  </p:sldIdLst>
  <p:sldSz cx="18288000" cy="10287000"/>
  <p:notesSz cx="9601200" cy="7315200"/>
  <p:embeddedFontLst>
    <p:embeddedFont>
      <p:font typeface="Arimo" panose="020B0604020202020204" charset="0"/>
      <p:regular r:id="rId28"/>
    </p:embeddedFont>
    <p:embeddedFont>
      <p:font typeface="Arimo Bold" panose="020B0604020202020204" charset="0"/>
      <p:regular r:id="rId29"/>
    </p:embeddedFont>
    <p:embeddedFont>
      <p:font typeface="Funtastic" panose="020B0604020202020204" charset="0"/>
      <p:regular r:id="rId30"/>
    </p:embeddedFont>
    <p:embeddedFont>
      <p:font typeface="อีฟดอวอิ้ง" panose="020B0604020202020204" charset="-34"/>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C81061-A304-E49C-7156-251F5AC9981F}" name="Bacani, Larisse [VCH]" initials="BL[" userId="S::larisse.bacani@vrhb.org::91398f2e-80f0-4627-ae00-810074b4db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a:srgbClr val="049792"/>
    <a:srgbClr val="005B6A"/>
    <a:srgbClr val="D5E47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8BBFF-7A80-571F-FE1C-63B0C7C7C129}" v="78" dt="2024-10-02T18:45:57.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4865" autoAdjust="0"/>
  </p:normalViewPr>
  <p:slideViewPr>
    <p:cSldViewPr>
      <p:cViewPr varScale="1">
        <p:scale>
          <a:sx n="49" d="100"/>
          <a:sy n="49" d="100"/>
        </p:scale>
        <p:origin x="19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02" d="100"/>
          <a:sy n="102" d="100"/>
        </p:scale>
        <p:origin x="256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customXml" Target="../customXml/item4.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321C66D-89DC-8DB0-FABA-6DDED2FCFB8F}"/>
    <pc:docChg chg="modSld">
      <pc:chgData name="" userId="" providerId="" clId="Web-{C321C66D-89DC-8DB0-FABA-6DDED2FCFB8F}" dt="2024-09-25T16:47:47.676" v="0" actId="20577"/>
      <pc:docMkLst>
        <pc:docMk/>
      </pc:docMkLst>
      <pc:sldChg chg="modSp">
        <pc:chgData name="" userId="" providerId="" clId="Web-{C321C66D-89DC-8DB0-FABA-6DDED2FCFB8F}" dt="2024-09-25T16:47:47.676" v="0" actId="20577"/>
        <pc:sldMkLst>
          <pc:docMk/>
          <pc:sldMk cId="1712251151" sldId="275"/>
        </pc:sldMkLst>
        <pc:spChg chg="mod">
          <ac:chgData name="" userId="" providerId="" clId="Web-{C321C66D-89DC-8DB0-FABA-6DDED2FCFB8F}" dt="2024-09-25T16:47:47.676" v="0" actId="20577"/>
          <ac:spMkLst>
            <pc:docMk/>
            <pc:sldMk cId="1712251151" sldId="275"/>
            <ac:spMk id="9" creationId="{7005DC7E-10E9-7E89-BAFD-343E6346D591}"/>
          </ac:spMkLst>
        </pc:spChg>
      </pc:sldChg>
    </pc:docChg>
  </pc:docChgLst>
  <pc:docChgLst>
    <pc:chgData name="Funk, Alison [VCH]" userId="S::alison.funk@vrhb.org::f4f67299-ff6d-4d65-b0c5-e08856f52fcf" providerId="AD" clId="Web-{9ADC0D16-2706-0220-439E-2BE3EC2A7CB6}"/>
    <pc:docChg chg="modSld">
      <pc:chgData name="Funk, Alison [VCH]" userId="S::alison.funk@vrhb.org::f4f67299-ff6d-4d65-b0c5-e08856f52fcf" providerId="AD" clId="Web-{9ADC0D16-2706-0220-439E-2BE3EC2A7CB6}" dt="2024-07-29T17:23:41.786" v="24"/>
      <pc:docMkLst>
        <pc:docMk/>
      </pc:docMkLst>
      <pc:sldChg chg="modNotes">
        <pc:chgData name="Funk, Alison [VCH]" userId="S::alison.funk@vrhb.org::f4f67299-ff6d-4d65-b0c5-e08856f52fcf" providerId="AD" clId="Web-{9ADC0D16-2706-0220-439E-2BE3EC2A7CB6}" dt="2024-07-29T17:23:41.786" v="24"/>
        <pc:sldMkLst>
          <pc:docMk/>
          <pc:sldMk cId="3063536993" sldId="283"/>
        </pc:sldMkLst>
      </pc:sldChg>
    </pc:docChg>
  </pc:docChgLst>
  <pc:docChgLst>
    <pc:chgData name="Funk, Alison [VCH]" userId="S::alison.funk@vrhb.org::f4f67299-ff6d-4d65-b0c5-e08856f52fcf" providerId="AD" clId="Web-{C321C66D-89DC-8DB0-FABA-6DDED2FCFB8F}"/>
    <pc:docChg chg="modSld">
      <pc:chgData name="Funk, Alison [VCH]" userId="S::alison.funk@vrhb.org::f4f67299-ff6d-4d65-b0c5-e08856f52fcf" providerId="AD" clId="Web-{C321C66D-89DC-8DB0-FABA-6DDED2FCFB8F}" dt="2024-09-25T16:48:01.364" v="2" actId="20577"/>
      <pc:docMkLst>
        <pc:docMk/>
      </pc:docMkLst>
      <pc:sldChg chg="modSp">
        <pc:chgData name="Funk, Alison [VCH]" userId="S::alison.funk@vrhb.org::f4f67299-ff6d-4d65-b0c5-e08856f52fcf" providerId="AD" clId="Web-{C321C66D-89DC-8DB0-FABA-6DDED2FCFB8F}" dt="2024-09-25T16:48:01.364" v="2" actId="20577"/>
        <pc:sldMkLst>
          <pc:docMk/>
          <pc:sldMk cId="0" sldId="256"/>
        </pc:sldMkLst>
        <pc:spChg chg="mod">
          <ac:chgData name="Funk, Alison [VCH]" userId="S::alison.funk@vrhb.org::f4f67299-ff6d-4d65-b0c5-e08856f52fcf" providerId="AD" clId="Web-{C321C66D-89DC-8DB0-FABA-6DDED2FCFB8F}" dt="2024-09-25T16:48:01.364" v="2" actId="20577"/>
          <ac:spMkLst>
            <pc:docMk/>
            <pc:sldMk cId="0" sldId="256"/>
            <ac:spMk id="23" creationId="{7005DC7E-10E9-7E89-BAFD-343E6346D591}"/>
          </ac:spMkLst>
        </pc:spChg>
      </pc:sldChg>
      <pc:sldChg chg="modSp">
        <pc:chgData name="Funk, Alison [VCH]" userId="S::alison.funk@vrhb.org::f4f67299-ff6d-4d65-b0c5-e08856f52fcf" providerId="AD" clId="Web-{C321C66D-89DC-8DB0-FABA-6DDED2FCFB8F}" dt="2024-09-25T16:47:55.848" v="1" actId="20577"/>
        <pc:sldMkLst>
          <pc:docMk/>
          <pc:sldMk cId="2768689506" sldId="280"/>
        </pc:sldMkLst>
        <pc:spChg chg="mod">
          <ac:chgData name="Funk, Alison [VCH]" userId="S::alison.funk@vrhb.org::f4f67299-ff6d-4d65-b0c5-e08856f52fcf" providerId="AD" clId="Web-{C321C66D-89DC-8DB0-FABA-6DDED2FCFB8F}" dt="2024-09-25T16:47:55.848" v="1" actId="20577"/>
          <ac:spMkLst>
            <pc:docMk/>
            <pc:sldMk cId="2768689506" sldId="280"/>
            <ac:spMk id="10" creationId="{7005DC7E-10E9-7E89-BAFD-343E6346D591}"/>
          </ac:spMkLst>
        </pc:spChg>
      </pc:sldChg>
    </pc:docChg>
  </pc:docChgLst>
  <pc:docChgLst>
    <pc:chgData name="Funk, Alison [VCH]" userId="S::alison.funk@vrhb.org::f4f67299-ff6d-4d65-b0c5-e08856f52fcf" providerId="AD" clId="Web-{75B8BBFF-7A80-571F-FE1C-63B0C7C7C129}"/>
    <pc:docChg chg="modSld">
      <pc:chgData name="Funk, Alison [VCH]" userId="S::alison.funk@vrhb.org::f4f67299-ff6d-4d65-b0c5-e08856f52fcf" providerId="AD" clId="Web-{75B8BBFF-7A80-571F-FE1C-63B0C7C7C129}" dt="2024-10-02T18:45:56.875" v="277" actId="20577"/>
      <pc:docMkLst>
        <pc:docMk/>
      </pc:docMkLst>
      <pc:sldChg chg="delSp modSp modNotes">
        <pc:chgData name="Funk, Alison [VCH]" userId="S::alison.funk@vrhb.org::f4f67299-ff6d-4d65-b0c5-e08856f52fcf" providerId="AD" clId="Web-{75B8BBFF-7A80-571F-FE1C-63B0C7C7C129}" dt="2024-10-02T18:45:56.875" v="277" actId="20577"/>
        <pc:sldMkLst>
          <pc:docMk/>
          <pc:sldMk cId="0" sldId="260"/>
        </pc:sldMkLst>
        <pc:spChg chg="del">
          <ac:chgData name="Funk, Alison [VCH]" userId="S::alison.funk@vrhb.org::f4f67299-ff6d-4d65-b0c5-e08856f52fcf" providerId="AD" clId="Web-{75B8BBFF-7A80-571F-FE1C-63B0C7C7C129}" dt="2024-10-02T18:45:24.765" v="250"/>
          <ac:spMkLst>
            <pc:docMk/>
            <pc:sldMk cId="0" sldId="260"/>
            <ac:spMk id="13" creationId="{00000000-0000-0000-0000-000000000000}"/>
          </ac:spMkLst>
        </pc:spChg>
        <pc:spChg chg="del">
          <ac:chgData name="Funk, Alison [VCH]" userId="S::alison.funk@vrhb.org::f4f67299-ff6d-4d65-b0c5-e08856f52fcf" providerId="AD" clId="Web-{75B8BBFF-7A80-571F-FE1C-63B0C7C7C129}" dt="2024-10-02T18:45:19.312" v="245"/>
          <ac:spMkLst>
            <pc:docMk/>
            <pc:sldMk cId="0" sldId="260"/>
            <ac:spMk id="14" creationId="{00000000-0000-0000-0000-000000000000}"/>
          </ac:spMkLst>
        </pc:spChg>
        <pc:spChg chg="del">
          <ac:chgData name="Funk, Alison [VCH]" userId="S::alison.funk@vrhb.org::f4f67299-ff6d-4d65-b0c5-e08856f52fcf" providerId="AD" clId="Web-{75B8BBFF-7A80-571F-FE1C-63B0C7C7C129}" dt="2024-10-02T18:45:20.327" v="246"/>
          <ac:spMkLst>
            <pc:docMk/>
            <pc:sldMk cId="0" sldId="260"/>
            <ac:spMk id="15" creationId="{00000000-0000-0000-0000-000000000000}"/>
          </ac:spMkLst>
        </pc:spChg>
        <pc:spChg chg="mod">
          <ac:chgData name="Funk, Alison [VCH]" userId="S::alison.funk@vrhb.org::f4f67299-ff6d-4d65-b0c5-e08856f52fcf" providerId="AD" clId="Web-{75B8BBFF-7A80-571F-FE1C-63B0C7C7C129}" dt="2024-10-02T18:45:56.875" v="277" actId="20577"/>
          <ac:spMkLst>
            <pc:docMk/>
            <pc:sldMk cId="0" sldId="260"/>
            <ac:spMk id="16" creationId="{00000000-0000-0000-0000-000000000000}"/>
          </ac:spMkLst>
        </pc:spChg>
        <pc:spChg chg="mod">
          <ac:chgData name="Funk, Alison [VCH]" userId="S::alison.funk@vrhb.org::f4f67299-ff6d-4d65-b0c5-e08856f52fcf" providerId="AD" clId="Web-{75B8BBFF-7A80-571F-FE1C-63B0C7C7C129}" dt="2024-10-02T18:45:23.093" v="248" actId="20577"/>
          <ac:spMkLst>
            <pc:docMk/>
            <pc:sldMk cId="0" sldId="260"/>
            <ac:spMk id="19" creationId="{00000000-0000-0000-0000-000000000000}"/>
          </ac:spMkLst>
        </pc:spChg>
        <pc:grpChg chg="del">
          <ac:chgData name="Funk, Alison [VCH]" userId="S::alison.funk@vrhb.org::f4f67299-ff6d-4d65-b0c5-e08856f52fcf" providerId="AD" clId="Web-{75B8BBFF-7A80-571F-FE1C-63B0C7C7C129}" dt="2024-10-02T18:45:17.562" v="243"/>
          <ac:grpSpMkLst>
            <pc:docMk/>
            <pc:sldMk cId="0" sldId="260"/>
            <ac:grpSpMk id="4" creationId="{00000000-0000-0000-0000-000000000000}"/>
          </ac:grpSpMkLst>
        </pc:grpChg>
        <pc:grpChg chg="del">
          <ac:chgData name="Funk, Alison [VCH]" userId="S::alison.funk@vrhb.org::f4f67299-ff6d-4d65-b0c5-e08856f52fcf" providerId="AD" clId="Web-{75B8BBFF-7A80-571F-FE1C-63B0C7C7C129}" dt="2024-10-02T18:45:19.062" v="244"/>
          <ac:grpSpMkLst>
            <pc:docMk/>
            <pc:sldMk cId="0" sldId="260"/>
            <ac:grpSpMk id="7" creationId="{00000000-0000-0000-0000-000000000000}"/>
          </ac:grpSpMkLst>
        </pc:grpChg>
        <pc:grpChg chg="del">
          <ac:chgData name="Funk, Alison [VCH]" userId="S::alison.funk@vrhb.org::f4f67299-ff6d-4d65-b0c5-e08856f52fcf" providerId="AD" clId="Web-{75B8BBFF-7A80-571F-FE1C-63B0C7C7C129}" dt="2024-10-02T18:45:23.702" v="249"/>
          <ac:grpSpMkLst>
            <pc:docMk/>
            <pc:sldMk cId="0" sldId="260"/>
            <ac:grpSpMk id="10" creationId="{00000000-0000-0000-0000-000000000000}"/>
          </ac:grpSpMkLst>
        </pc:grpChg>
        <pc:picChg chg="mod">
          <ac:chgData name="Funk, Alison [VCH]" userId="S::alison.funk@vrhb.org::f4f67299-ff6d-4d65-b0c5-e08856f52fcf" providerId="AD" clId="Web-{75B8BBFF-7A80-571F-FE1C-63B0C7C7C129}" dt="2024-10-02T18:45:52.672" v="276" actId="1076"/>
          <ac:picMkLst>
            <pc:docMk/>
            <pc:sldMk cId="0" sldId="260"/>
            <ac:picMk id="1028" creationId="{0E44D160-BF83-4D52-D152-11C89964F9F9}"/>
          </ac:picMkLst>
        </pc:picChg>
      </pc:sldChg>
      <pc:sldChg chg="addSp delSp modSp delAnim modNotes">
        <pc:chgData name="Funk, Alison [VCH]" userId="S::alison.funk@vrhb.org::f4f67299-ff6d-4d65-b0c5-e08856f52fcf" providerId="AD" clId="Web-{75B8BBFF-7A80-571F-FE1C-63B0C7C7C129}" dt="2024-10-02T18:42:52.294" v="212"/>
        <pc:sldMkLst>
          <pc:docMk/>
          <pc:sldMk cId="3306710472" sldId="281"/>
        </pc:sldMkLst>
        <pc:picChg chg="add mod">
          <ac:chgData name="Funk, Alison [VCH]" userId="S::alison.funk@vrhb.org::f4f67299-ff6d-4d65-b0c5-e08856f52fcf" providerId="AD" clId="Web-{75B8BBFF-7A80-571F-FE1C-63B0C7C7C129}" dt="2024-10-02T18:33:44.583" v="5" actId="1076"/>
          <ac:picMkLst>
            <pc:docMk/>
            <pc:sldMk cId="3306710472" sldId="281"/>
            <ac:picMk id="3" creationId="{1DD08917-0A5C-EE72-EBAF-B9FB661F464D}"/>
          </ac:picMkLst>
        </pc:picChg>
        <pc:picChg chg="del">
          <ac:chgData name="Funk, Alison [VCH]" userId="S::alison.funk@vrhb.org::f4f67299-ff6d-4d65-b0c5-e08856f52fcf" providerId="AD" clId="Web-{75B8BBFF-7A80-571F-FE1C-63B0C7C7C129}" dt="2024-10-02T18:33:22.114" v="0"/>
          <ac:picMkLst>
            <pc:docMk/>
            <pc:sldMk cId="3306710472" sldId="281"/>
            <ac:picMk id="20" creationId="{970AC7B8-B319-5D73-DAE5-A31E6A79AA4D}"/>
          </ac:picMkLst>
        </pc:picChg>
      </pc:sldChg>
    </pc:docChg>
  </pc:docChgLst>
  <pc:docChgLst>
    <pc:chgData name="Funk, Alison [VCH]" userId="S::alison.funk@vrhb.org::f4f67299-ff6d-4d65-b0c5-e08856f52fcf" providerId="AD" clId="Web-{101C5AE2-C4D5-1311-906A-FFF278C8EFEC}"/>
    <pc:docChg chg="modSld">
      <pc:chgData name="Funk, Alison [VCH]" userId="S::alison.funk@vrhb.org::f4f67299-ff6d-4d65-b0c5-e08856f52fcf" providerId="AD" clId="Web-{101C5AE2-C4D5-1311-906A-FFF278C8EFEC}" dt="2024-07-30T16:05:23.261" v="41"/>
      <pc:docMkLst>
        <pc:docMk/>
      </pc:docMkLst>
      <pc:sldChg chg="addSp modSp modNotes">
        <pc:chgData name="Funk, Alison [VCH]" userId="S::alison.funk@vrhb.org::f4f67299-ff6d-4d65-b0c5-e08856f52fcf" providerId="AD" clId="Web-{101C5AE2-C4D5-1311-906A-FFF278C8EFEC}" dt="2024-07-30T16:05:23.261" v="41"/>
        <pc:sldMkLst>
          <pc:docMk/>
          <pc:sldMk cId="0" sldId="265"/>
        </pc:sldMkLst>
        <pc:spChg chg="add mod">
          <ac:chgData name="Funk, Alison [VCH]" userId="S::alison.funk@vrhb.org::f4f67299-ff6d-4d65-b0c5-e08856f52fcf" providerId="AD" clId="Web-{101C5AE2-C4D5-1311-906A-FFF278C8EFEC}" dt="2024-07-30T16:04:49.464" v="37" actId="1076"/>
          <ac:spMkLst>
            <pc:docMk/>
            <pc:sldMk cId="0" sldId="265"/>
            <ac:spMk id="7" creationId="{C5145AB0-2723-E33C-9911-DA935B398538}"/>
          </ac:spMkLst>
        </pc:spChg>
      </pc:sldChg>
    </pc:docChg>
  </pc:docChgLst>
  <pc:docChgLst>
    <pc:chgData name="Funk, Alison [VCH]" userId="S::alison.funk@vrhb.org::f4f67299-ff6d-4d65-b0c5-e08856f52fcf" providerId="AD" clId="Web-{7FADBE19-0197-E425-B610-0356DF46CBE8}"/>
    <pc:docChg chg="modSld">
      <pc:chgData name="Funk, Alison [VCH]" userId="S::alison.funk@vrhb.org::f4f67299-ff6d-4d65-b0c5-e08856f52fcf" providerId="AD" clId="Web-{7FADBE19-0197-E425-B610-0356DF46CBE8}" dt="2024-09-25T19:41:06.881" v="0"/>
      <pc:docMkLst>
        <pc:docMk/>
      </pc:docMkLst>
      <pc:sldChg chg="delSp">
        <pc:chgData name="Funk, Alison [VCH]" userId="S::alison.funk@vrhb.org::f4f67299-ff6d-4d65-b0c5-e08856f52fcf" providerId="AD" clId="Web-{7FADBE19-0197-E425-B610-0356DF46CBE8}" dt="2024-09-25T19:41:06.881" v="0"/>
        <pc:sldMkLst>
          <pc:docMk/>
          <pc:sldMk cId="1712251151" sldId="275"/>
        </pc:sldMkLst>
        <pc:spChg chg="del">
          <ac:chgData name="Funk, Alison [VCH]" userId="S::alison.funk@vrhb.org::f4f67299-ff6d-4d65-b0c5-e08856f52fcf" providerId="AD" clId="Web-{7FADBE19-0197-E425-B610-0356DF46CBE8}" dt="2024-09-25T19:41:06.881" v="0"/>
          <ac:spMkLst>
            <pc:docMk/>
            <pc:sldMk cId="1712251151" sldId="275"/>
            <ac:spMk id="4" creationId="{2F3A8C7C-8269-331E-9183-B2BBACC87E4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014D30-8C4A-FC86-9DE7-B673C75A3E7C}"/>
              </a:ext>
            </a:extLst>
          </p:cNvPr>
          <p:cNvSpPr>
            <a:spLocks noGrp="1"/>
          </p:cNvSpPr>
          <p:nvPr>
            <p:ph type="hdr" sz="quarter"/>
          </p:nvPr>
        </p:nvSpPr>
        <p:spPr>
          <a:xfrm>
            <a:off x="0" y="0"/>
            <a:ext cx="4160520" cy="367454"/>
          </a:xfrm>
          <a:prstGeom prst="rect">
            <a:avLst/>
          </a:prstGeom>
        </p:spPr>
        <p:txBody>
          <a:bodyPr vert="horz" lIns="96653" tIns="48327" rIns="96653" bIns="48327" rtlCol="0"/>
          <a:lstStyle>
            <a:lvl1pPr algn="l">
              <a:defRPr sz="1200"/>
            </a:lvl1pPr>
          </a:lstStyle>
          <a:p>
            <a:endParaRPr lang="en-CA"/>
          </a:p>
        </p:txBody>
      </p:sp>
      <p:sp>
        <p:nvSpPr>
          <p:cNvPr id="3" name="Date Placeholder 2">
            <a:extLst>
              <a:ext uri="{FF2B5EF4-FFF2-40B4-BE49-F238E27FC236}">
                <a16:creationId xmlns:a16="http://schemas.microsoft.com/office/drawing/2014/main" id="{A5F4FE6F-6512-B2EF-E580-4C60853CD31D}"/>
              </a:ext>
            </a:extLst>
          </p:cNvPr>
          <p:cNvSpPr>
            <a:spLocks noGrp="1"/>
          </p:cNvSpPr>
          <p:nvPr>
            <p:ph type="dt" sz="quarter" idx="1"/>
          </p:nvPr>
        </p:nvSpPr>
        <p:spPr>
          <a:xfrm>
            <a:off x="5439014" y="0"/>
            <a:ext cx="4160520" cy="367454"/>
          </a:xfrm>
          <a:prstGeom prst="rect">
            <a:avLst/>
          </a:prstGeom>
        </p:spPr>
        <p:txBody>
          <a:bodyPr vert="horz" lIns="96653" tIns="48327" rIns="96653" bIns="48327" rtlCol="0"/>
          <a:lstStyle>
            <a:lvl1pPr algn="r">
              <a:defRPr sz="1200"/>
            </a:lvl1pPr>
          </a:lstStyle>
          <a:p>
            <a:fld id="{E368EF4D-1777-4D02-B3E8-6078F08D2D3A}" type="datetimeFigureOut">
              <a:rPr lang="en-CA" smtClean="0"/>
              <a:t>2024-10-02</a:t>
            </a:fld>
            <a:endParaRPr lang="en-CA"/>
          </a:p>
        </p:txBody>
      </p:sp>
      <p:sp>
        <p:nvSpPr>
          <p:cNvPr id="4" name="Footer Placeholder 3">
            <a:extLst>
              <a:ext uri="{FF2B5EF4-FFF2-40B4-BE49-F238E27FC236}">
                <a16:creationId xmlns:a16="http://schemas.microsoft.com/office/drawing/2014/main" id="{D8DA9000-36C2-5651-CF3F-CC5729E3077C}"/>
              </a:ext>
            </a:extLst>
          </p:cNvPr>
          <p:cNvSpPr>
            <a:spLocks noGrp="1"/>
          </p:cNvSpPr>
          <p:nvPr>
            <p:ph type="ftr" sz="quarter" idx="2"/>
          </p:nvPr>
        </p:nvSpPr>
        <p:spPr>
          <a:xfrm>
            <a:off x="0" y="6947747"/>
            <a:ext cx="4160520" cy="367453"/>
          </a:xfrm>
          <a:prstGeom prst="rect">
            <a:avLst/>
          </a:prstGeom>
        </p:spPr>
        <p:txBody>
          <a:bodyPr vert="horz" lIns="96653" tIns="48327" rIns="96653" bIns="48327"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AB245C1-DDAB-0805-DEFF-B3C9FF2D91EE}"/>
              </a:ext>
            </a:extLst>
          </p:cNvPr>
          <p:cNvSpPr>
            <a:spLocks noGrp="1"/>
          </p:cNvSpPr>
          <p:nvPr>
            <p:ph type="sldNum" sz="quarter" idx="3"/>
          </p:nvPr>
        </p:nvSpPr>
        <p:spPr>
          <a:xfrm>
            <a:off x="5439014" y="6947747"/>
            <a:ext cx="4160520" cy="367453"/>
          </a:xfrm>
          <a:prstGeom prst="rect">
            <a:avLst/>
          </a:prstGeom>
        </p:spPr>
        <p:txBody>
          <a:bodyPr vert="horz" lIns="96653" tIns="48327" rIns="96653" bIns="48327" rtlCol="0" anchor="b"/>
          <a:lstStyle>
            <a:lvl1pPr algn="r">
              <a:defRPr sz="1200"/>
            </a:lvl1pPr>
          </a:lstStyle>
          <a:p>
            <a:fld id="{447F72BA-A5D1-451B-885E-79B783772C3B}" type="slidenum">
              <a:rPr lang="en-CA" smtClean="0"/>
              <a:t>‹#›</a:t>
            </a:fld>
            <a:endParaRPr lang="en-CA"/>
          </a:p>
        </p:txBody>
      </p:sp>
    </p:spTree>
    <p:extLst>
      <p:ext uri="{BB962C8B-B14F-4D97-AF65-F5344CB8AC3E}">
        <p14:creationId xmlns:p14="http://schemas.microsoft.com/office/powerpoint/2010/main" val="2471981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68550" y="80963"/>
            <a:ext cx="4864100" cy="2736850"/>
          </a:xfrm>
          <a:prstGeom prst="rect">
            <a:avLst/>
          </a:prstGeom>
          <a:noFill/>
          <a:ln w="12700">
            <a:solidFill>
              <a:prstClr val="black"/>
            </a:solidFill>
          </a:ln>
        </p:spPr>
        <p:txBody>
          <a:bodyPr vert="horz" lIns="96653" tIns="48327" rIns="96653" bIns="48327" rtlCol="0" anchor="ctr"/>
          <a:lstStyle/>
          <a:p>
            <a:endParaRPr lang="cs-CZ"/>
          </a:p>
        </p:txBody>
      </p:sp>
      <p:sp>
        <p:nvSpPr>
          <p:cNvPr id="5" name="Notes Placeholder 4"/>
          <p:cNvSpPr>
            <a:spLocks noGrp="1"/>
          </p:cNvSpPr>
          <p:nvPr>
            <p:ph type="body" sz="quarter" idx="3"/>
          </p:nvPr>
        </p:nvSpPr>
        <p:spPr>
          <a:xfrm>
            <a:off x="160020" y="2898565"/>
            <a:ext cx="9281160" cy="4254076"/>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direct.com/science/article/abs/pii/S030645220900117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62733DD0-3FB5-A5B9-5003-34FE11C2933E}"/>
              </a:ext>
            </a:extLst>
          </p:cNvPr>
          <p:cNvSpPr>
            <a:spLocks noGrp="1" noRot="1" noChangeAspect="1"/>
          </p:cNvSpPr>
          <p:nvPr>
            <p:ph type="sldImg"/>
          </p:nvPr>
        </p:nvSpPr>
        <p:spPr>
          <a:xfrm>
            <a:off x="2368550" y="80963"/>
            <a:ext cx="4864100" cy="2736850"/>
          </a:xfrm>
        </p:spPr>
      </p:sp>
      <p:sp>
        <p:nvSpPr>
          <p:cNvPr id="6" name="Notes Placeholder 5">
            <a:extLst>
              <a:ext uri="{FF2B5EF4-FFF2-40B4-BE49-F238E27FC236}">
                <a16:creationId xmlns:a16="http://schemas.microsoft.com/office/drawing/2014/main" id="{44A4DB10-71C0-DFA1-E57C-BC77D010D024}"/>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Note: </a:t>
            </a:r>
            <a:r>
              <a:rPr lang="en-US" dirty="0"/>
              <a:t>T</a:t>
            </a:r>
            <a:r>
              <a:rPr lang="en-US" dirty="0">
                <a:sym typeface="Calibri"/>
              </a:rPr>
              <a:t>o build on those points, share some, or all of the points below: </a:t>
            </a:r>
          </a:p>
          <a:p>
            <a:pPr lvl="0"/>
            <a:endParaRPr lang="en-US" dirty="0">
              <a:sym typeface="Calibri"/>
            </a:endParaRPr>
          </a:p>
          <a:p>
            <a:r>
              <a:rPr lang="en-US" i="1" dirty="0">
                <a:sym typeface="Calibri"/>
              </a:rPr>
              <a:t>As young people, being able to move well in all ways, on multiple surfaces helps build fundamental movement skills, helps us build strong bones and muscles, builds self-confidence and protects against injury. It also helps us feel good, manage our emotions, and connects us with others. </a:t>
            </a:r>
            <a:endParaRPr lang="en-US" i="1" dirty="0">
              <a:cs typeface="Calibri"/>
            </a:endParaRPr>
          </a:p>
          <a:p>
            <a:r>
              <a:rPr lang="en-US" i="1" dirty="0">
                <a:sym typeface="Calibri"/>
              </a:rPr>
              <a:t>Having good friends and people you can count on is one of the best ways you can live a long life. Knowing this, we need to protect our ability to move across our life span. We protect our bodies by building these proper movement patterns as children and youth through physical literacy development and participation in activity -and by moving more often every day. </a:t>
            </a:r>
            <a:br>
              <a:rPr lang="en-US" i="1" dirty="0">
                <a:cs typeface="+mn-lt"/>
              </a:rPr>
            </a:br>
            <a:endParaRPr lang="en-US" i="1" dirty="0">
              <a:sym typeface="Calibri"/>
            </a:endParaRPr>
          </a:p>
          <a:p>
            <a:pPr lvl="0"/>
            <a:r>
              <a:rPr lang="en-US" i="1" dirty="0">
                <a:sym typeface="Calibri"/>
              </a:rPr>
              <a:t>Learning how to move can help connect you with your community- for example, learning how to balance can allow you to help your grandmother walk with you to school, and learning how to throw allows you to participate in traditional Indigenous games like lacrosse. </a:t>
            </a:r>
          </a:p>
          <a:p>
            <a:br>
              <a:rPr lang="en-US" i="1" dirty="0">
                <a:cs typeface="+mn-lt"/>
              </a:rPr>
            </a:br>
            <a:r>
              <a:rPr lang="en-US" i="1" dirty="0">
                <a:sym typeface="Calibri"/>
              </a:rPr>
              <a:t>Moving and participating in sport and physical activity is one avenue to make friends. Connecting with friends and family through growing food in the garden, cooking together, or eating together is another great way. </a:t>
            </a:r>
            <a:br>
              <a:rPr lang="en-US" i="1" dirty="0">
                <a:cs typeface="+mn-lt"/>
              </a:rPr>
            </a:br>
            <a:endParaRPr lang="en-US" dirty="0"/>
          </a:p>
        </p:txBody>
      </p:sp>
      <p:sp>
        <p:nvSpPr>
          <p:cNvPr id="9" name="Slide Image Placeholder 8">
            <a:extLst>
              <a:ext uri="{FF2B5EF4-FFF2-40B4-BE49-F238E27FC236}">
                <a16:creationId xmlns:a16="http://schemas.microsoft.com/office/drawing/2014/main" id="{BC7B9AC5-9E36-C249-81A6-61987689E580}"/>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4287922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sym typeface="Calibri"/>
              </a:rPr>
              <a:t>Note: </a:t>
            </a:r>
            <a:r>
              <a:rPr lang="en-US" dirty="0">
                <a:sym typeface="Calibri"/>
              </a:rPr>
              <a:t>Bring your premade popsicle sticks with you  - You can have the students choose the 5 or you can choose them.  </a:t>
            </a:r>
          </a:p>
          <a:p>
            <a:pPr lvl="0"/>
            <a:endParaRPr lang="en-US" dirty="0">
              <a:sym typeface="Calibri"/>
            </a:endParaRPr>
          </a:p>
          <a:p>
            <a:pPr lvl="0"/>
            <a:r>
              <a:rPr lang="en-US" dirty="0">
                <a:sym typeface="Calibri"/>
              </a:rPr>
              <a:t>Place the popsicle sticks in a jar or in a bag and have a student choose one activity at a time. Use the choice jar to build your activity list. Anyone can be the picker – to encourage student listening and engage the teacher, ask the teacher to choose students who are showing good listening skills to pick the popsicles.</a:t>
            </a:r>
          </a:p>
          <a:p>
            <a:pPr lvl="0"/>
            <a:endParaRPr lang="en-US" dirty="0">
              <a:sym typeface="Calibri"/>
            </a:endParaRPr>
          </a:p>
          <a:p>
            <a:pPr lvl="0"/>
            <a:r>
              <a:rPr lang="en-US" i="1" dirty="0">
                <a:sym typeface="Calibri"/>
              </a:rPr>
              <a:t>Can I have a volunteer to choose our activities? Okay thank you ______. Our first activity for 5 reps is ____________. </a:t>
            </a:r>
          </a:p>
          <a:p>
            <a:pPr lvl="0"/>
            <a:endParaRPr lang="en-US" dirty="0">
              <a:sym typeface="Calibri"/>
            </a:endParaRPr>
          </a:p>
          <a:p>
            <a:pPr lvl="0"/>
            <a:r>
              <a:rPr lang="en-US" dirty="0">
                <a:sym typeface="Calibri"/>
              </a:rPr>
              <a:t>Have the student (and yourself) model the activity chosen. The first exercise that’s pulled out will be done for 5 reps, the second for 4 reps, etc. Repeat the 5, 4, 3, 2, 1 sequence once and allow different students to choose the exercises. Be sure to model the proper form for each exercise before starting. </a:t>
            </a:r>
          </a:p>
          <a:p>
            <a:pPr lvl="0"/>
            <a:endParaRPr lang="en-US" dirty="0">
              <a:sym typeface="Calibri"/>
            </a:endParaRPr>
          </a:p>
          <a:p>
            <a:pPr lvl="0"/>
            <a:r>
              <a:rPr lang="en-US" dirty="0">
                <a:sym typeface="Calibri"/>
              </a:rPr>
              <a:t>Let’s Move…</a:t>
            </a:r>
          </a:p>
          <a:p>
            <a:pPr lvl="0"/>
            <a:r>
              <a:rPr lang="en-US" dirty="0">
                <a:sym typeface="Calibri"/>
              </a:rPr>
              <a:t>Play 5, 4, 3, 2, 1</a:t>
            </a:r>
          </a:p>
          <a:p>
            <a:pPr lvl="0"/>
            <a:r>
              <a:rPr lang="en-US" dirty="0">
                <a:sym typeface="Calibri"/>
              </a:rPr>
              <a:t>(2 Rounds)</a:t>
            </a:r>
          </a:p>
          <a:p>
            <a:pPr lvl="0"/>
            <a:r>
              <a:rPr lang="en-US" dirty="0">
                <a:sym typeface="Calibri"/>
              </a:rPr>
              <a:t>5 Squats</a:t>
            </a:r>
          </a:p>
          <a:p>
            <a:pPr lvl="0"/>
            <a:r>
              <a:rPr lang="en-US" dirty="0">
                <a:sym typeface="Calibri"/>
              </a:rPr>
              <a:t>4 Jumping Jacks</a:t>
            </a:r>
          </a:p>
          <a:p>
            <a:pPr lvl="0"/>
            <a:r>
              <a:rPr lang="en-US" dirty="0">
                <a:sym typeface="Calibri"/>
              </a:rPr>
              <a:t>3 Lateral Jumps</a:t>
            </a:r>
          </a:p>
          <a:p>
            <a:pPr lvl="0"/>
            <a:r>
              <a:rPr lang="en-US" dirty="0">
                <a:sym typeface="Calibri"/>
              </a:rPr>
              <a:t>2 Toe Touches</a:t>
            </a:r>
          </a:p>
          <a:p>
            <a:pPr lvl="0"/>
            <a:r>
              <a:rPr lang="en-US" dirty="0">
                <a:sym typeface="Calibri"/>
              </a:rPr>
              <a:t>1 minute running on the spot</a:t>
            </a:r>
          </a:p>
        </p:txBody>
      </p:sp>
      <p:sp>
        <p:nvSpPr>
          <p:cNvPr id="9" name="Slide Image Placeholder 8">
            <a:extLst>
              <a:ext uri="{FF2B5EF4-FFF2-40B4-BE49-F238E27FC236}">
                <a16:creationId xmlns:a16="http://schemas.microsoft.com/office/drawing/2014/main" id="{A6104DEC-BC4C-2F1D-D98E-0EC24864B135}"/>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strike="noStrike" dirty="0">
                <a:sym typeface="Calibri"/>
              </a:rPr>
              <a:t>Now let’s play with a friend! </a:t>
            </a:r>
          </a:p>
          <a:p>
            <a:pPr lvl="0"/>
            <a:endParaRPr lang="en-US" i="1" strike="noStrike" dirty="0">
              <a:sym typeface="Calibri"/>
            </a:endParaRPr>
          </a:p>
          <a:p>
            <a:r>
              <a:rPr lang="en-US" strike="noStrike" dirty="0">
                <a:sym typeface="Calibri"/>
              </a:rPr>
              <a:t>Repeat the activity from slide 11 as a class, with different students selecting the popsicle sticks. Have students turn to the person beside them and face each other when doing the exercises. </a:t>
            </a:r>
            <a:endParaRPr lang="en-US" strike="noStrike" dirty="0"/>
          </a:p>
          <a:p>
            <a:pPr lvl="0"/>
            <a:endParaRPr lang="en-US" i="1" strike="noStrike" dirty="0">
              <a:cs typeface="Calibri"/>
            </a:endParaRPr>
          </a:p>
          <a:p>
            <a:pPr lvl="0"/>
            <a:r>
              <a:rPr lang="en-US" i="1" strike="noStrike" dirty="0">
                <a:sym typeface="Calibri"/>
              </a:rPr>
              <a:t>Did your partner encourage you?  </a:t>
            </a:r>
          </a:p>
          <a:p>
            <a:pPr lvl="0"/>
            <a:r>
              <a:rPr lang="en-US" i="1" strike="noStrike" dirty="0">
                <a:sym typeface="Calibri"/>
              </a:rPr>
              <a:t>Did your partner make your work hard? </a:t>
            </a:r>
          </a:p>
          <a:p>
            <a:pPr lvl="0"/>
            <a:endParaRPr lang="en-US" strike="noStrike" dirty="0">
              <a:sym typeface="Calibri"/>
            </a:endParaRPr>
          </a:p>
          <a:p>
            <a:pPr lvl="0"/>
            <a:r>
              <a:rPr lang="en-US" i="1" strike="noStrike" dirty="0">
                <a:sym typeface="Calibri"/>
              </a:rPr>
              <a:t>Fist pump when you are done and thank them for helping you stay active. </a:t>
            </a:r>
          </a:p>
          <a:p>
            <a:pPr lvl="0"/>
            <a:endParaRPr lang="en-US" i="0" strike="noStrike" dirty="0">
              <a:sym typeface="Calibri"/>
            </a:endParaRPr>
          </a:p>
          <a:p>
            <a:pPr lvl="0"/>
            <a:r>
              <a:rPr lang="en-US" b="1" i="0" strike="noStrike" dirty="0">
                <a:sym typeface="Calibri"/>
              </a:rPr>
              <a:t>Note: You may also choose to just repeat the previous slide again if you prefer. </a:t>
            </a:r>
          </a:p>
          <a:p>
            <a:pPr lvl="0"/>
            <a:endParaRPr lang="en-US" dirty="0">
              <a:sym typeface="Calibri"/>
            </a:endParaRPr>
          </a:p>
          <a:p>
            <a:pPr lvl="0"/>
            <a:endParaRPr lang="en-US" dirty="0"/>
          </a:p>
          <a:p>
            <a:pPr lvl="0"/>
            <a:endParaRPr lang="en-US" dirty="0"/>
          </a:p>
          <a:p>
            <a:pPr lvl="0"/>
            <a:endParaRPr lang="en-US" dirty="0"/>
          </a:p>
        </p:txBody>
      </p:sp>
      <p:sp>
        <p:nvSpPr>
          <p:cNvPr id="9" name="Slide Image Placeholder 8">
            <a:extLst>
              <a:ext uri="{FF2B5EF4-FFF2-40B4-BE49-F238E27FC236}">
                <a16:creationId xmlns:a16="http://schemas.microsoft.com/office/drawing/2014/main" id="{6FC41BD6-72DF-6B1B-C494-2DDD0DBCB8E9}"/>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t>Do you see a difference between the brain on the right and the one on the left? </a:t>
            </a:r>
          </a:p>
          <a:p>
            <a:pPr lvl="0"/>
            <a:endParaRPr lang="en-US" i="1" dirty="0"/>
          </a:p>
          <a:p>
            <a:pPr lvl="0"/>
            <a:r>
              <a:rPr lang="en-US" i="1" dirty="0"/>
              <a:t>See how the one on the right is so much more </a:t>
            </a:r>
            <a:r>
              <a:rPr lang="en-US" i="1" dirty="0" err="1"/>
              <a:t>colourful</a:t>
            </a:r>
            <a:r>
              <a:rPr lang="en-US" i="1" dirty="0"/>
              <a:t>? This is what we call the rainbow brain. The one on the right represents a brain that has recently done activity, the blue brain represents a quiet or inactive brain.  Both brains did a math test after they sat or played for 20 minutes outside. Which brain do you think did better on the Math test?</a:t>
            </a:r>
          </a:p>
          <a:p>
            <a:pPr lvl="0"/>
            <a:endParaRPr lang="en-US" i="1" dirty="0"/>
          </a:p>
          <a:p>
            <a:pPr lvl="0"/>
            <a:r>
              <a:rPr lang="en-US" i="1" dirty="0"/>
              <a:t>In our class, we like to have rainbow brains as much as possible so that we can learn at our best- that’s why we are doing all these active breaks in class! </a:t>
            </a:r>
          </a:p>
          <a:p>
            <a:pPr lvl="0"/>
            <a:endParaRPr lang="en-US" i="1" dirty="0">
              <a:cs typeface="Calibri"/>
            </a:endParaRPr>
          </a:p>
          <a:p>
            <a:r>
              <a:rPr lang="en-US" i="1" dirty="0">
                <a:cs typeface="Calibri"/>
              </a:rPr>
              <a:t>Full reference: </a:t>
            </a:r>
            <a:r>
              <a:rPr lang="en-US"/>
              <a:t>Hillman, C., Pontifex, M., Raine, L., Castelli, D., Hall, E., Kramer, A., (2009). University of Illinois. The effect of acute treadmill walking on cognitive control and academic achievement in preadolescent children. Neuroscience. 159, 3: 1044-1054.</a:t>
            </a:r>
            <a:endParaRPr lang="en-US">
              <a:cs typeface="+mn-lt"/>
            </a:endParaRPr>
          </a:p>
          <a:p>
            <a:r>
              <a:rPr lang="en-US" dirty="0">
                <a:hlinkClick r:id="rId3"/>
              </a:rPr>
              <a:t>https://www.sciencedirect.com/science/article/abs/pii/S0306452209001171</a:t>
            </a:r>
            <a:endParaRPr lang="en-US"/>
          </a:p>
          <a:p>
            <a:endParaRPr lang="en-US" i="1" dirty="0">
              <a:cs typeface="Calibri"/>
            </a:endParaRPr>
          </a:p>
          <a:p>
            <a:endParaRPr lang="en-US" dirty="0">
              <a:cs typeface="Calibri"/>
            </a:endParaRPr>
          </a:p>
        </p:txBody>
      </p:sp>
      <p:sp>
        <p:nvSpPr>
          <p:cNvPr id="9" name="Slide Image Placeholder 8">
            <a:extLst>
              <a:ext uri="{FF2B5EF4-FFF2-40B4-BE49-F238E27FC236}">
                <a16:creationId xmlns:a16="http://schemas.microsoft.com/office/drawing/2014/main" id="{4234575B-F8DE-F6E5-BA19-ED835AB2B9CF}"/>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t>When we’re active, a number of chemical reactions happen in our brain that create the ‘rainbow brain.’ Exercise releases a number of different </a:t>
            </a:r>
            <a:r>
              <a:rPr lang="en-US" b="0" i="1" dirty="0">
                <a:highlight>
                  <a:srgbClr val="FFFF00"/>
                </a:highlight>
              </a:rPr>
              <a:t>chemicals</a:t>
            </a:r>
            <a:r>
              <a:rPr lang="en-US" i="1" dirty="0"/>
              <a:t> (hormones): Dopamine (which makes you happy), Oxytocin (which makes you feel love), Serotonin (which makes you feel confident), and endorphins (which make you feel joy and excited). Has anyone ever experienced feeling these emotions after exercising hard?</a:t>
            </a:r>
          </a:p>
          <a:p>
            <a:pPr lvl="0"/>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DOSE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Dopamine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Oxytocin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Serotonin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Endorphins</a:t>
            </a:r>
          </a:p>
          <a:p>
            <a:pPr lvl="0"/>
            <a:endParaRPr lang="en-US" i="1" dirty="0"/>
          </a:p>
          <a:p>
            <a:pPr lvl="0"/>
            <a:r>
              <a:rPr lang="en-US" b="1" i="0" dirty="0"/>
              <a:t>Note: </a:t>
            </a:r>
            <a:r>
              <a:rPr lang="en-US" i="0" dirty="0"/>
              <a:t>Other examples/mnemonics to help remember the different neurotransmitters:</a:t>
            </a:r>
          </a:p>
          <a:p>
            <a:pPr marL="171450" lvl="0" indent="-171450">
              <a:buFont typeface="Arial" panose="020B0604020202020204" pitchFamily="34" charset="0"/>
              <a:buChar char="•"/>
            </a:pPr>
            <a:r>
              <a:rPr lang="en-US" i="0" dirty="0"/>
              <a:t>Who knows someone who has had a baby? </a:t>
            </a:r>
            <a:r>
              <a:rPr lang="en-US" b="1" i="0" dirty="0"/>
              <a:t>Oxytocin</a:t>
            </a:r>
            <a:r>
              <a:rPr lang="en-US" i="0" dirty="0"/>
              <a:t> is released when a parent sees their baby for the first time (e.g. mother giving birth to a newborn)</a:t>
            </a:r>
          </a:p>
          <a:p>
            <a:pPr marL="171450" lvl="0" indent="-171450">
              <a:buFont typeface="Arial" panose="020B0604020202020204" pitchFamily="34" charset="0"/>
              <a:buChar char="•"/>
            </a:pPr>
            <a:r>
              <a:rPr lang="en-US" i="0" dirty="0"/>
              <a:t>If </a:t>
            </a:r>
            <a:r>
              <a:rPr lang="en-US" b="1" i="0" dirty="0"/>
              <a:t>Serotonin</a:t>
            </a:r>
            <a:r>
              <a:rPr lang="en-US" b="0" i="0" dirty="0"/>
              <a:t> was a person, they would have swagger (confidence)</a:t>
            </a:r>
          </a:p>
          <a:p>
            <a:pPr marL="171450" lvl="0" indent="-171450">
              <a:buFont typeface="Arial" panose="020B0604020202020204" pitchFamily="34" charset="0"/>
              <a:buChar char="•"/>
            </a:pPr>
            <a:r>
              <a:rPr lang="en-US" b="1" i="0" dirty="0"/>
              <a:t>Endorphins</a:t>
            </a:r>
            <a:r>
              <a:rPr lang="en-US" b="0" i="0" dirty="0"/>
              <a:t> are released when someone makes a goal or wins. Who here has ever scored in basketball? The happiness you feel then is caused by endorphins.</a:t>
            </a:r>
            <a:endParaRPr lang="en-US" b="1" i="0" dirty="0"/>
          </a:p>
          <a:p>
            <a:pPr marL="171450" lvl="0" indent="-171450">
              <a:buFont typeface="Arial" panose="020B0604020202020204" pitchFamily="34" charset="0"/>
              <a:buChar char="•"/>
            </a:pPr>
            <a:endParaRPr lang="en-US" i="0" dirty="0"/>
          </a:p>
        </p:txBody>
      </p:sp>
      <p:sp>
        <p:nvSpPr>
          <p:cNvPr id="9" name="Slide Image Placeholder 8">
            <a:extLst>
              <a:ext uri="{FF2B5EF4-FFF2-40B4-BE49-F238E27FC236}">
                <a16:creationId xmlns:a16="http://schemas.microsoft.com/office/drawing/2014/main" id="{84E12125-6265-9213-F186-F5F8E6EBBE26}"/>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Let's match the hormone to the way it makes us feel! Let's start with endorphins, how do those make us feel? Let's match it with one of the answers on the right. </a:t>
            </a:r>
          </a:p>
          <a:p>
            <a:endParaRPr lang="en-US" i="1" dirty="0">
              <a:cs typeface="Calibri"/>
            </a:endParaRPr>
          </a:p>
          <a:p>
            <a:r>
              <a:rPr lang="en-US" dirty="0">
                <a:cs typeface="Calibri"/>
              </a:rPr>
              <a:t>Go through all of the hormones until everything is matched correctly. </a:t>
            </a:r>
            <a:endParaRPr lang="en-US" i="1" dirty="0">
              <a:cs typeface="Calibri"/>
            </a:endParaRPr>
          </a:p>
        </p:txBody>
      </p:sp>
      <p:sp>
        <p:nvSpPr>
          <p:cNvPr id="9" name="Slide Image Placeholder 8">
            <a:extLst>
              <a:ext uri="{FF2B5EF4-FFF2-40B4-BE49-F238E27FC236}">
                <a16:creationId xmlns:a16="http://schemas.microsoft.com/office/drawing/2014/main" id="{84E12125-6265-9213-F186-F5F8E6EBBE26}"/>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50153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sym typeface="Calibri"/>
              </a:rPr>
              <a:t>Notes:</a:t>
            </a:r>
          </a:p>
          <a:p>
            <a:pPr lvl="0"/>
            <a:r>
              <a:rPr lang="en-US" dirty="0">
                <a:sym typeface="Calibri"/>
              </a:rPr>
              <a:t>Instruct every student to stand up and push their chairs in.</a:t>
            </a:r>
          </a:p>
          <a:p>
            <a:pPr lvl="0"/>
            <a:r>
              <a:rPr lang="en-US" dirty="0">
                <a:sym typeface="Calibri"/>
              </a:rPr>
              <a:t>Demonstrate to the class how to complete a lateral jump and how you want it to be done in safe and correct form (Feet together, engage your core, and hop from side to side, left to right and back again).</a:t>
            </a:r>
          </a:p>
          <a:p>
            <a:pPr lvl="0"/>
            <a:r>
              <a:rPr lang="en-US" dirty="0">
                <a:sym typeface="Calibri"/>
              </a:rPr>
              <a:t>Tell them to get ready and set your timer.</a:t>
            </a:r>
          </a:p>
          <a:p>
            <a:pPr lvl="0"/>
            <a:r>
              <a:rPr lang="en-US" dirty="0">
                <a:sym typeface="Calibri"/>
              </a:rPr>
              <a:t>Countdown from three and GO!</a:t>
            </a:r>
          </a:p>
          <a:p>
            <a:pPr lvl="0"/>
            <a:r>
              <a:rPr lang="en-US" dirty="0">
                <a:sym typeface="Calibri"/>
              </a:rPr>
              <a:t>Do it with them so they will follow your lead and not stop.</a:t>
            </a:r>
          </a:p>
          <a:p>
            <a:pPr lvl="0"/>
            <a:endParaRPr lang="en-US" dirty="0">
              <a:sym typeface="Calibri"/>
            </a:endParaRPr>
          </a:p>
          <a:p>
            <a:pPr lvl="0"/>
            <a:r>
              <a:rPr lang="en-US" i="1" dirty="0"/>
              <a:t>You just gave yourself a little dose of HAPPY.  Can you feel your pulse in your neck? Or feel your heart beating faster? This means you did it right. You did not give up when things got uncomfortable. </a:t>
            </a:r>
          </a:p>
          <a:p>
            <a:pPr lvl="0"/>
            <a:endParaRPr lang="en-US" dirty="0"/>
          </a:p>
        </p:txBody>
      </p:sp>
      <p:sp>
        <p:nvSpPr>
          <p:cNvPr id="9" name="Slide Image Placeholder 8">
            <a:extLst>
              <a:ext uri="{FF2B5EF4-FFF2-40B4-BE49-F238E27FC236}">
                <a16:creationId xmlns:a16="http://schemas.microsoft.com/office/drawing/2014/main" id="{47C483D0-AB7B-26BC-81DE-A202CFF0A66A}"/>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t>We just learned about how moving our bodies releases positive hormones in our brains. How are you feeling after exercising? </a:t>
            </a:r>
          </a:p>
          <a:p>
            <a:pPr lvl="0"/>
            <a:endParaRPr lang="en-US" i="1" dirty="0"/>
          </a:p>
          <a:p>
            <a:pPr lvl="0"/>
            <a:r>
              <a:rPr lang="en-US" i="1" dirty="0"/>
              <a:t>Stand up if you feel better - happier or more awake after moving your body.</a:t>
            </a:r>
          </a:p>
          <a:p>
            <a:pPr lvl="0"/>
            <a:endParaRPr lang="en-US" dirty="0"/>
          </a:p>
          <a:p>
            <a:pPr lvl="0"/>
            <a:r>
              <a:rPr lang="en-US" b="1" dirty="0"/>
              <a:t>Note: </a:t>
            </a:r>
            <a:r>
              <a:rPr lang="en-US" dirty="0"/>
              <a:t>Check in with any students or the teacher after class for students who share that they are going through a tough time. </a:t>
            </a:r>
          </a:p>
        </p:txBody>
      </p:sp>
      <p:sp>
        <p:nvSpPr>
          <p:cNvPr id="9" name="Slide Image Placeholder 8">
            <a:extLst>
              <a:ext uri="{FF2B5EF4-FFF2-40B4-BE49-F238E27FC236}">
                <a16:creationId xmlns:a16="http://schemas.microsoft.com/office/drawing/2014/main" id="{824EFA86-ED11-0E10-6D92-6CB4EB0AC97A}"/>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Note: </a:t>
            </a:r>
            <a:r>
              <a:rPr lang="en-US" dirty="0"/>
              <a:t>An extra slide in case you are done early or the students are eager to discuss the top of social connection/screen time etc.  </a:t>
            </a:r>
          </a:p>
          <a:p>
            <a:pPr lvl="0"/>
            <a:endParaRPr lang="en-US" dirty="0"/>
          </a:p>
          <a:p>
            <a:pPr lvl="0"/>
            <a:r>
              <a:rPr lang="en-US" dirty="0"/>
              <a:t>What do you think when you look at the picture on the left (e.g. the comic)? Are the students socially connected? How about the photo on the right?</a:t>
            </a:r>
          </a:p>
        </p:txBody>
      </p:sp>
      <p:sp>
        <p:nvSpPr>
          <p:cNvPr id="9" name="Slide Image Placeholder 8">
            <a:extLst>
              <a:ext uri="{FF2B5EF4-FFF2-40B4-BE49-F238E27FC236}">
                <a16:creationId xmlns:a16="http://schemas.microsoft.com/office/drawing/2014/main" id="{33E2052E-8366-E24D-E338-61222E050204}"/>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Notes: </a:t>
            </a:r>
            <a:r>
              <a:rPr lang="en-US" dirty="0"/>
              <a:t>Have students say this message with you. </a:t>
            </a:r>
          </a:p>
          <a:p>
            <a:r>
              <a:rPr lang="en-US" i="1" dirty="0">
                <a:sym typeface="Calibri"/>
              </a:rPr>
              <a:t>Movement makes:  </a:t>
            </a:r>
          </a:p>
          <a:p>
            <a:r>
              <a:rPr lang="en-US" i="1" dirty="0">
                <a:sym typeface="Calibri"/>
              </a:rPr>
              <a:t>Our bodies healthier! </a:t>
            </a:r>
          </a:p>
          <a:p>
            <a:r>
              <a:rPr lang="en-US" i="1" dirty="0">
                <a:sym typeface="Calibri"/>
              </a:rPr>
              <a:t>Our brains better learners!  </a:t>
            </a:r>
            <a:br>
              <a:rPr lang="en-US" i="1" dirty="0">
                <a:sym typeface="Calibri"/>
              </a:rPr>
            </a:br>
            <a:r>
              <a:rPr lang="en-US" i="1" dirty="0">
                <a:sym typeface="Calibri"/>
              </a:rPr>
              <a:t>Our bodies calmer and happier! </a:t>
            </a:r>
          </a:p>
          <a:p>
            <a:endParaRPr lang="en-US" dirty="0">
              <a:sym typeface="Calibri"/>
            </a:endParaRPr>
          </a:p>
          <a:p>
            <a:r>
              <a:rPr lang="en-US" b="1" dirty="0">
                <a:sym typeface="Calibri"/>
              </a:rPr>
              <a:t>Note: </a:t>
            </a:r>
            <a:r>
              <a:rPr lang="en-US" dirty="0">
                <a:sym typeface="Calibri"/>
              </a:rPr>
              <a:t>Thank the class for their engagement and sharing. Let them know that their teacher may continue to bring some of the fun activities into their classrooms. </a:t>
            </a:r>
          </a:p>
          <a:p>
            <a:endParaRPr lang="en-US" dirty="0">
              <a:sym typeface="Calibri"/>
            </a:endParaRPr>
          </a:p>
          <a:p>
            <a:r>
              <a:rPr lang="en-US" dirty="0">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dirty="0"/>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rPr>
              <a:t>Introduce yourself as a PHN—Name, Role--</a:t>
            </a:r>
            <a:r>
              <a:rPr lang="en-US" sz="1800" b="1" dirty="0">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dirty="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D8F1395D-87F1-0615-00AB-875754BE7E9D}"/>
              </a:ext>
            </a:extLst>
          </p:cNvPr>
          <p:cNvSpPr>
            <a:spLocks noGrp="1" noRot="1" noChangeAspect="1"/>
          </p:cNvSpPr>
          <p:nvPr>
            <p:ph type="sldImg"/>
          </p:nvPr>
        </p:nvSpPr>
        <p:spPr>
          <a:xfrm>
            <a:off x="2368550" y="80963"/>
            <a:ext cx="4864100" cy="2736850"/>
          </a:xfrm>
        </p:spPr>
      </p:sp>
      <p:sp>
        <p:nvSpPr>
          <p:cNvPr id="2" name="Notes Placeholder 1">
            <a:extLst>
              <a:ext uri="{FF2B5EF4-FFF2-40B4-BE49-F238E27FC236}">
                <a16:creationId xmlns:a16="http://schemas.microsoft.com/office/drawing/2014/main" id="{EF94A45B-93C5-DA56-1CA9-5EB9849B5753}"/>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16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Notes: </a:t>
            </a:r>
            <a:r>
              <a:rPr lang="en-US" dirty="0">
                <a:sym typeface="Calibri"/>
              </a:rPr>
              <a:t>Although moving our bodies and learning to be physically literate helps to support our physical health (our muscles get stronger, we can run further and faster, and we can play hopscotch or climb trees), physical activity also releases powerful chemicals in the brain that make us feel happy, more awake, less stressed, and more connected to the people around us. Movement is also a powerful way to connect with other people: through sports, play, active travel, and common interest. This module explores the relationship between physical activity/literacy and mental health and social connection. </a:t>
            </a:r>
          </a:p>
          <a:p>
            <a:pPr lvl="0"/>
            <a:endParaRPr lang="en-US" dirty="0"/>
          </a:p>
        </p:txBody>
      </p:sp>
      <p:sp>
        <p:nvSpPr>
          <p:cNvPr id="9" name="Slide Image Placeholder 8">
            <a:extLst>
              <a:ext uri="{FF2B5EF4-FFF2-40B4-BE49-F238E27FC236}">
                <a16:creationId xmlns:a16="http://schemas.microsoft.com/office/drawing/2014/main" id="{19FDE69B-DF7B-FCCE-08DA-77199CEC0F8D}"/>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Notes: </a:t>
            </a:r>
          </a:p>
          <a:p>
            <a:pPr lvl="0"/>
            <a:r>
              <a:rPr lang="en-US" dirty="0"/>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dirty="0" err="1"/>
              <a:t>honouring</a:t>
            </a:r>
            <a:r>
              <a:rPr lang="en-US" dirty="0"/>
              <a:t> to the context of the classroom and module concepts.  We encourage you to expand upon your territory acknowledgements in a meaningful way. </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0000"/>
                </a:solidFill>
                <a:effectLst/>
                <a:latin typeface="Aptos" panose="020B0004020202020204" pitchFamily="34" charset="0"/>
              </a:rPr>
              <a:t>Suggestion: </a:t>
            </a:r>
            <a:r>
              <a:rPr lang="en-US" sz="1200" b="0" i="0" dirty="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800"/>
          </a:p>
          <a:p>
            <a:pPr lvl="0"/>
            <a:endParaRPr lang="en-CA" dirty="0"/>
          </a:p>
          <a:p>
            <a:endParaRPr lang="en-CA" dirty="0"/>
          </a:p>
        </p:txBody>
      </p:sp>
      <p:sp>
        <p:nvSpPr>
          <p:cNvPr id="6" name="Slide Image Placeholder 5">
            <a:extLst>
              <a:ext uri="{FF2B5EF4-FFF2-40B4-BE49-F238E27FC236}">
                <a16:creationId xmlns:a16="http://schemas.microsoft.com/office/drawing/2014/main" id="{77756602-1616-D606-10C1-DE09DF821125}"/>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149569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sym typeface="Calibri"/>
              </a:rPr>
              <a:t>Check-In with Class:</a:t>
            </a:r>
            <a:r>
              <a:rPr lang="en-US" dirty="0">
                <a:sym typeface="Calibri"/>
              </a:rPr>
              <a:t> </a:t>
            </a:r>
            <a:r>
              <a:rPr lang="en-US" i="1" dirty="0">
                <a:sym typeface="Calibri"/>
              </a:rPr>
              <a:t>What are some reasons to move our bodies for an hour everyday?  </a:t>
            </a:r>
          </a:p>
          <a:p>
            <a:pPr lvl="0"/>
            <a:endParaRPr lang="en-US" dirty="0">
              <a:sym typeface="Calibri"/>
            </a:endParaRPr>
          </a:p>
          <a:p>
            <a:r>
              <a:rPr lang="en-US" b="1" dirty="0">
                <a:sym typeface="Calibri"/>
              </a:rPr>
              <a:t>Note</a:t>
            </a:r>
            <a:r>
              <a:rPr lang="en-US" dirty="0">
                <a:sym typeface="Calibri"/>
              </a:rPr>
              <a:t>: Jump if you think it’s true that activity can </a:t>
            </a:r>
            <a:r>
              <a:rPr lang="en-US" b="1" dirty="0">
                <a:sym typeface="Calibri"/>
              </a:rPr>
              <a:t>[insert line from below]_________; </a:t>
            </a:r>
            <a:r>
              <a:rPr lang="en-US" dirty="0">
                <a:sym typeface="Calibri"/>
              </a:rPr>
              <a:t>squat if you think it’s false </a:t>
            </a:r>
          </a:p>
          <a:p>
            <a:pPr marL="171450" indent="-171450">
              <a:buFont typeface="Arial" panose="020B0604020202020204" pitchFamily="34" charset="0"/>
              <a:buChar char="•"/>
            </a:pPr>
            <a:r>
              <a:rPr lang="en-US" dirty="0">
                <a:cs typeface="Calibri"/>
                <a:sym typeface="Calibri"/>
              </a:rPr>
              <a:t>Boost your mood</a:t>
            </a:r>
          </a:p>
          <a:p>
            <a:pPr marL="171450" indent="-171450">
              <a:buFont typeface="Arial" panose="020B0604020202020204" pitchFamily="34" charset="0"/>
              <a:buChar char="•"/>
            </a:pPr>
            <a:r>
              <a:rPr lang="en-US" dirty="0">
                <a:cs typeface="Calibri"/>
              </a:rPr>
              <a:t>Be fun</a:t>
            </a:r>
          </a:p>
          <a:p>
            <a:pPr marL="171450" indent="-171450">
              <a:buFont typeface="Arial" panose="020B0604020202020204" pitchFamily="34" charset="0"/>
              <a:buChar char="•"/>
            </a:pPr>
            <a:r>
              <a:rPr lang="en-US" dirty="0">
                <a:cs typeface="Calibri"/>
              </a:rPr>
              <a:t>Make you feel more awake/energized</a:t>
            </a:r>
          </a:p>
          <a:p>
            <a:pPr marL="171450" indent="-171450">
              <a:buFont typeface="Arial" panose="020B0604020202020204" pitchFamily="34" charset="0"/>
              <a:buChar char="•"/>
            </a:pPr>
            <a:r>
              <a:rPr lang="en-US" dirty="0">
                <a:cs typeface="Calibri"/>
              </a:rPr>
              <a:t>Help you sleep better</a:t>
            </a:r>
          </a:p>
          <a:p>
            <a:pPr marL="171450" indent="-171450">
              <a:buFont typeface="Arial" panose="020B0604020202020204" pitchFamily="34" charset="0"/>
              <a:buChar char="•"/>
            </a:pPr>
            <a:r>
              <a:rPr lang="en-US" dirty="0">
                <a:cs typeface="Calibri"/>
              </a:rPr>
              <a:t>Help keep your body healthy and strong (prevent disease)</a:t>
            </a:r>
          </a:p>
          <a:p>
            <a:pPr marL="171450" indent="-171450">
              <a:buFont typeface="Arial" panose="020B0604020202020204" pitchFamily="34" charset="0"/>
              <a:buChar char="•"/>
            </a:pPr>
            <a:r>
              <a:rPr lang="en-US" dirty="0">
                <a:cs typeface="Calibri"/>
              </a:rPr>
              <a:t>Learn skills and confidence you need to play games, sports, and participate in traditional activities</a:t>
            </a:r>
          </a:p>
          <a:p>
            <a:pPr marL="171450" indent="-171450">
              <a:buFont typeface="Arial" panose="020B0604020202020204" pitchFamily="34" charset="0"/>
              <a:buChar char="•"/>
            </a:pPr>
            <a:r>
              <a:rPr lang="en-US" dirty="0">
                <a:cs typeface="Calibri"/>
              </a:rPr>
              <a:t>Can help you learn better (improve academic performance)</a:t>
            </a:r>
          </a:p>
          <a:p>
            <a:pPr marL="171450" indent="-171450">
              <a:buFont typeface="Arial" panose="020B0604020202020204" pitchFamily="34" charset="0"/>
              <a:buChar char="•"/>
            </a:pPr>
            <a:r>
              <a:rPr lang="en-US" dirty="0">
                <a:cs typeface="Calibri"/>
              </a:rPr>
              <a:t>Help you focus</a:t>
            </a:r>
          </a:p>
          <a:p>
            <a:pPr marL="171450" indent="-171450">
              <a:buFont typeface="Arial" panose="020B0604020202020204" pitchFamily="34" charset="0"/>
              <a:buChar char="•"/>
            </a:pPr>
            <a:r>
              <a:rPr lang="en-US" dirty="0">
                <a:cs typeface="Calibri"/>
              </a:rPr>
              <a:t>Be a great way to connect with friends and family</a:t>
            </a:r>
          </a:p>
        </p:txBody>
      </p:sp>
      <p:sp>
        <p:nvSpPr>
          <p:cNvPr id="9" name="Slide Image Placeholder 8">
            <a:extLst>
              <a:ext uri="{FF2B5EF4-FFF2-40B4-BE49-F238E27FC236}">
                <a16:creationId xmlns:a16="http://schemas.microsoft.com/office/drawing/2014/main" id="{6A117026-A110-6CBF-D98F-7A70A4B353A9}"/>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sym typeface="Calibri"/>
              </a:rPr>
              <a:t>Note: </a:t>
            </a:r>
            <a:r>
              <a:rPr lang="en-US" dirty="0">
                <a:sym typeface="Calibri"/>
              </a:rPr>
              <a:t>Remind students what we talked about last week.  </a:t>
            </a:r>
          </a:p>
          <a:p>
            <a:pPr lvl="0"/>
            <a:endParaRPr lang="en-US" dirty="0">
              <a:sym typeface="Calibri"/>
            </a:endParaRPr>
          </a:p>
          <a:p>
            <a:pPr lvl="0"/>
            <a:r>
              <a:rPr lang="en-US" i="1" dirty="0">
                <a:sym typeface="Calibri"/>
              </a:rPr>
              <a:t>Who can remember what physical literacy is?</a:t>
            </a:r>
          </a:p>
          <a:p>
            <a:pPr lvl="0"/>
            <a:endParaRPr lang="en-US" i="1" dirty="0">
              <a:sym typeface="Calibri"/>
            </a:endParaRPr>
          </a:p>
          <a:p>
            <a:pPr lvl="0"/>
            <a:r>
              <a:rPr lang="en-US" b="1" dirty="0">
                <a:sym typeface="Calibri"/>
              </a:rPr>
              <a:t>Note: </a:t>
            </a:r>
            <a:r>
              <a:rPr lang="en-US" dirty="0">
                <a:sym typeface="Calibri"/>
              </a:rPr>
              <a:t>Students can put their hands up to answer. </a:t>
            </a:r>
          </a:p>
          <a:p>
            <a:pPr lvl="0"/>
            <a:endParaRPr lang="en-US" dirty="0">
              <a:sym typeface="Calibri"/>
            </a:endParaRPr>
          </a:p>
          <a:p>
            <a:pPr lvl="0"/>
            <a:r>
              <a:rPr lang="en-US" i="1" dirty="0">
                <a:sym typeface="Calibri"/>
              </a:rPr>
              <a:t>Last week, we learned that in order to move our bodies, we need physical literacy. </a:t>
            </a:r>
          </a:p>
          <a:p>
            <a:pPr lvl="0"/>
            <a:endParaRPr lang="en-US" dirty="0">
              <a:sym typeface="Calibri"/>
            </a:endParaRPr>
          </a:p>
          <a:p>
            <a:pPr algn="l" rtl="0" fontAlgn="base"/>
            <a:r>
              <a:rPr lang="en-US" b="0" i="1" u="none" strike="noStrike" dirty="0">
                <a:solidFill>
                  <a:srgbClr val="000000"/>
                </a:solidFill>
                <a:effectLst/>
                <a:latin typeface="Calibri" panose="020F0502020204030204" pitchFamily="34" charset="0"/>
              </a:rPr>
              <a:t>In order to move our bodies, we need physical literacy. Who here has a skill? [Choose someone with their hand-up]. Okay great, ______ is a soccer player. _______, do you remember the first time you played soccer? How did it feel?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1" u="none" strike="noStrike" dirty="0">
                <a:solidFill>
                  <a:srgbClr val="000000"/>
                </a:solidFill>
                <a:effectLst/>
                <a:latin typeface="Calibri" panose="020F0502020204030204" pitchFamily="34" charset="0"/>
              </a:rPr>
              <a:t>That's right, the first time you tried it, it was probably quite hard, and a little scary even! Before you can play a full game of soccer, there's lots of smaller skills you need to learn, called fundamental movement skills. For soccer, we need to know how to run, how to balance and stand on one leg, how to kick, and many other things. But the more we practice those movement skills, the better we get at them, the more confident we feel, and the more fun we have. When we learn how to move our body in all different ways to learn these movement skills and we feel confident and happy doing them, that means that we are physically literate. It also makes us want to try learning more new activities and ways to move our body throughout our lives!</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endParaRPr lang="en-US" i="1" dirty="0">
              <a:cs typeface="Calibri"/>
            </a:endParaRPr>
          </a:p>
          <a:p>
            <a:r>
              <a:rPr lang="en-US" b="1" dirty="0">
                <a:cs typeface="Calibri"/>
              </a:rPr>
              <a:t>Note:</a:t>
            </a:r>
            <a:r>
              <a:rPr lang="en-US" dirty="0">
                <a:cs typeface="Calibri"/>
              </a:rPr>
              <a:t> comparing physical literacy to 'literacy,' (reading + writing- first you need to learn sounds, then individual words, then sentences, etc.) can be a helpful way for students to understand this concept. For example, before we can play soccer, we have to learn how to run, to stand on one leg, to kick, then we can begin learning how to pass the ball, how to dribble, and eventually we can try playing a scrimmage. </a:t>
            </a:r>
          </a:p>
          <a:p>
            <a:endParaRPr lang="en-US" dirty="0">
              <a:cs typeface="Calibri"/>
            </a:endParaRPr>
          </a:p>
        </p:txBody>
      </p:sp>
      <p:sp>
        <p:nvSpPr>
          <p:cNvPr id="9" name="Slide Image Placeholder 8">
            <a:extLst>
              <a:ext uri="{FF2B5EF4-FFF2-40B4-BE49-F238E27FC236}">
                <a16:creationId xmlns:a16="http://schemas.microsoft.com/office/drawing/2014/main" id="{BEBF173D-40BA-A27D-D7D9-72061C640DBB}"/>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In this video, we’re going to learn about the benefits of physical activity for our brain.  </a:t>
            </a:r>
            <a:endParaRPr lang="en-US" b="1" i="1">
              <a:ea typeface="Calibri"/>
              <a:cs typeface="Calibri"/>
            </a:endParaRPr>
          </a:p>
          <a:p>
            <a:pPr lvl="0"/>
            <a:r>
              <a:rPr lang="en-US" b="1" dirty="0">
                <a:sym typeface="Calibri"/>
              </a:rPr>
              <a:t>The video is embedded on the following slide. </a:t>
            </a:r>
            <a:endParaRPr lang="en-US" b="1" dirty="0"/>
          </a:p>
          <a:p>
            <a:pPr lvl="0"/>
            <a:endParaRPr lang="en-US" dirty="0"/>
          </a:p>
          <a:p>
            <a:r>
              <a:rPr lang="en-US" b="1" dirty="0"/>
              <a:t>Hook:</a:t>
            </a:r>
            <a:r>
              <a:rPr lang="en-US" b="0" dirty="0"/>
              <a:t> </a:t>
            </a:r>
            <a:r>
              <a:rPr lang="en-US" dirty="0"/>
              <a:t>Brain scientists are </a:t>
            </a:r>
            <a:r>
              <a:rPr lang="en-US" b="0" i="0" dirty="0"/>
              <a:t>going to talk </a:t>
            </a:r>
            <a:r>
              <a:rPr lang="en-US" dirty="0"/>
              <a:t>to us about how physical activity helps the brain. </a:t>
            </a:r>
            <a:endParaRPr lang="en-US" b="0" i="0" dirty="0">
              <a:ea typeface="Calibri"/>
              <a:cs typeface="Calibri"/>
            </a:endParaRPr>
          </a:p>
          <a:p>
            <a:pPr lvl="0"/>
            <a:endParaRPr lang="en-US" b="1" dirty="0"/>
          </a:p>
          <a:p>
            <a:r>
              <a:rPr lang="en-US" b="1" dirty="0"/>
              <a:t>Note: </a:t>
            </a:r>
            <a:r>
              <a:rPr lang="en-US" b="0" dirty="0"/>
              <a:t>Before the video starts, ask the students if they can name </a:t>
            </a:r>
            <a:r>
              <a:rPr lang="en-US" dirty="0"/>
              <a:t>any </a:t>
            </a:r>
            <a:r>
              <a:rPr lang="en-US" b="0" dirty="0"/>
              <a:t>benefits </a:t>
            </a:r>
            <a:r>
              <a:rPr lang="en-US" dirty="0"/>
              <a:t>of physical activity. </a:t>
            </a:r>
            <a:endParaRPr lang="en-US" b="0" dirty="0">
              <a:ea typeface="Calibri"/>
              <a:cs typeface="Calibri"/>
            </a:endParaRPr>
          </a:p>
          <a:p>
            <a:pPr lvl="0"/>
            <a:endParaRPr lang="en-US" b="0" dirty="0"/>
          </a:p>
        </p:txBody>
      </p:sp>
      <p:sp>
        <p:nvSpPr>
          <p:cNvPr id="9" name="Slide Image Placeholder 8">
            <a:extLst>
              <a:ext uri="{FF2B5EF4-FFF2-40B4-BE49-F238E27FC236}">
                <a16:creationId xmlns:a16="http://schemas.microsoft.com/office/drawing/2014/main" id="{D8D670E8-B1FC-F141-FE9F-35A8C192594F}"/>
              </a:ext>
            </a:extLst>
          </p:cNvPr>
          <p:cNvSpPr>
            <a:spLocks noGrp="1" noRot="1" noChangeAspect="1"/>
          </p:cNvSpPr>
          <p:nvPr>
            <p:ph type="sldImg"/>
          </p:nvPr>
        </p:nvSpPr>
        <p:spPr>
          <a:xfrm>
            <a:off x="2368550" y="80963"/>
            <a:ext cx="4864100" cy="273685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In this video, we’re going to learn about the benefits of physical activity for our brain. </a:t>
            </a:r>
            <a:endParaRPr lang="en-US" b="1" i="1" dirty="0"/>
          </a:p>
          <a:p>
            <a:pPr lvl="0"/>
            <a:r>
              <a:rPr lang="en-US" b="1" dirty="0">
                <a:sym typeface="Calibri"/>
              </a:rPr>
              <a:t>Click on the hyperlink text or the film icon to go to the video. </a:t>
            </a:r>
            <a:endParaRPr lang="en-US" b="1" dirty="0"/>
          </a:p>
          <a:p>
            <a:pPr lvl="0"/>
            <a:endParaRPr lang="en-US" dirty="0"/>
          </a:p>
          <a:p>
            <a:r>
              <a:rPr lang="en-US" b="1" dirty="0"/>
              <a:t>Note: </a:t>
            </a:r>
            <a:r>
              <a:rPr lang="en-US" b="0" i="1" dirty="0"/>
              <a:t>What are </a:t>
            </a:r>
            <a:r>
              <a:rPr lang="en-US" i="1" dirty="0"/>
              <a:t>some of </a:t>
            </a:r>
            <a:r>
              <a:rPr lang="en-US" b="0" i="1" dirty="0"/>
              <a:t>the </a:t>
            </a:r>
            <a:r>
              <a:rPr lang="en-US" i="1" dirty="0"/>
              <a:t>ways physical activity helps our brain</a:t>
            </a:r>
            <a:r>
              <a:rPr lang="en-US" b="0" i="1" dirty="0"/>
              <a:t>?</a:t>
            </a:r>
            <a:r>
              <a:rPr lang="en-US" b="1" i="1" dirty="0"/>
              <a:t> </a:t>
            </a:r>
            <a:r>
              <a:rPr lang="en-US" dirty="0"/>
              <a:t>Better memory, focus, faster learning, better creativity, problem solving, and lower risk for mental illnesses and diseases.</a:t>
            </a:r>
            <a:endParaRPr lang="en-US" i="1" dirty="0">
              <a:ea typeface="Calibri"/>
              <a:cs typeface="Calibri"/>
            </a:endParaRPr>
          </a:p>
          <a:p>
            <a:pPr lvl="0"/>
            <a:endParaRPr lang="en-US" b="1" dirty="0"/>
          </a:p>
          <a:p>
            <a:r>
              <a:rPr lang="en-US" b="1" i="0" dirty="0"/>
              <a:t>Bonus: </a:t>
            </a:r>
            <a:r>
              <a:rPr lang="en-US" b="0" i="1" dirty="0"/>
              <a:t>Who heard the name of the chemical </a:t>
            </a:r>
            <a:r>
              <a:rPr lang="en-US" i="1" dirty="0"/>
              <a:t>they mentioned</a:t>
            </a:r>
            <a:r>
              <a:rPr lang="en-US" b="0" i="1" dirty="0"/>
              <a:t>? It’s:</a:t>
            </a:r>
            <a:endParaRPr lang="en-US" b="0" i="1" dirty="0">
              <a:ea typeface="Calibri"/>
              <a:cs typeface="Calibri"/>
            </a:endParaRPr>
          </a:p>
          <a:p>
            <a:pPr lvl="0"/>
            <a:endParaRPr lang="en-US" b="0" i="1" dirty="0"/>
          </a:p>
          <a:p>
            <a:pPr lvl="0"/>
            <a:r>
              <a:rPr lang="en-US" b="0" i="1" dirty="0"/>
              <a:t>Brain</a:t>
            </a:r>
          </a:p>
          <a:p>
            <a:pPr lvl="0"/>
            <a:r>
              <a:rPr lang="en-US" b="0" i="1" dirty="0"/>
              <a:t>Derived</a:t>
            </a:r>
          </a:p>
          <a:p>
            <a:pPr lvl="0"/>
            <a:r>
              <a:rPr lang="en-US" b="0" i="1" dirty="0"/>
              <a:t>Neurotrophic</a:t>
            </a:r>
          </a:p>
          <a:p>
            <a:pPr lvl="0"/>
            <a:r>
              <a:rPr lang="en-US" b="0" i="1" dirty="0"/>
              <a:t>Factor</a:t>
            </a:r>
          </a:p>
          <a:p>
            <a:pPr lvl="0"/>
            <a:endParaRPr lang="en-US" b="0" i="1" dirty="0"/>
          </a:p>
          <a:p>
            <a:pPr lvl="0"/>
            <a:r>
              <a:rPr lang="en-US" b="0" i="1" dirty="0"/>
              <a:t>Brain derived = from the brain, neurotrophic = makes cells in your brain and spinal chord (neurons)</a:t>
            </a:r>
          </a:p>
          <a:p>
            <a:pPr lvl="0"/>
            <a:endParaRPr lang="en-US" dirty="0"/>
          </a:p>
        </p:txBody>
      </p:sp>
      <p:sp>
        <p:nvSpPr>
          <p:cNvPr id="9" name="Slide Image Placeholder 8">
            <a:extLst>
              <a:ext uri="{FF2B5EF4-FFF2-40B4-BE49-F238E27FC236}">
                <a16:creationId xmlns:a16="http://schemas.microsoft.com/office/drawing/2014/main" id="{D8D670E8-B1FC-F141-FE9F-35A8C192594F}"/>
              </a:ext>
            </a:extLst>
          </p:cNvPr>
          <p:cNvSpPr>
            <a:spLocks noGrp="1" noRot="1" noChangeAspect="1"/>
          </p:cNvSpPr>
          <p:nvPr>
            <p:ph type="sldImg"/>
          </p:nvPr>
        </p:nvSpPr>
        <p:spPr>
          <a:xfrm>
            <a:off x="2368550" y="80963"/>
            <a:ext cx="4864100" cy="2736850"/>
          </a:xfrm>
        </p:spPr>
      </p:sp>
    </p:spTree>
    <p:extLst>
      <p:ext uri="{BB962C8B-B14F-4D97-AF65-F5344CB8AC3E}">
        <p14:creationId xmlns:p14="http://schemas.microsoft.com/office/powerpoint/2010/main" val="86602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Note</a:t>
            </a:r>
            <a:r>
              <a:rPr lang="en-US" dirty="0"/>
              <a:t>: Use this slide to capture students’ attention before moving onto a more fulsome discussion on the next slide. </a:t>
            </a:r>
          </a:p>
        </p:txBody>
      </p:sp>
      <p:sp>
        <p:nvSpPr>
          <p:cNvPr id="9" name="Slide Image Placeholder 8">
            <a:extLst>
              <a:ext uri="{FF2B5EF4-FFF2-40B4-BE49-F238E27FC236}">
                <a16:creationId xmlns:a16="http://schemas.microsoft.com/office/drawing/2014/main" id="{D1704D08-63E0-1F69-083A-D27CE30B8176}"/>
              </a:ext>
            </a:extLst>
          </p:cNvPr>
          <p:cNvSpPr>
            <a:spLocks noGrp="1" noRot="1" noChangeAspect="1"/>
          </p:cNvSpPr>
          <p:nvPr>
            <p:ph type="sldImg"/>
          </p:nvPr>
        </p:nvSpPr>
        <p:spPr>
          <a:xfrm>
            <a:off x="2368550" y="80963"/>
            <a:ext cx="4864100" cy="273685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82CB81-8215-4A78-90A9-46D459253D06}"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C8A80-B014-4B37-B786-775B5DD2CF9F}"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BCA4D-A3BB-499A-A308-A833F3FDEFCE}"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20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25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55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219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40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974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648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62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BA61D2-5C81-4603-AB21-C4EA992DEA4B}"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395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616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150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56F2EB-2607-4AF9-82BC-84C68617793F}"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6632F4-9375-409A-82D1-238A03881F5C}"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69E959-EE14-46D8-B5F6-F3458F876784}" type="datetime1">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5613BF-DE9F-4687-AD7E-1BB57A41AEBB}"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ABAE9-D530-4397-882C-38E181A3C169}"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784AF9-574D-4E86-BEC5-FA8A55DD467B}"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09182D-7549-4F36-A57A-382ACE052347}"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5FBD4-CC30-43AA-B2BC-BD9628D5E449}" type="datetime1">
              <a:rPr lang="en-US" smtClean="0"/>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10/2/2024</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1461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2.jpe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10.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9.jpeg"/><Relationship Id="rId7" Type="http://schemas.openxmlformats.org/officeDocument/2006/relationships/image" Target="../media/image5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jpeg"/><Relationship Id="rId7"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1.svg"/><Relationship Id="rId5" Type="http://schemas.openxmlformats.org/officeDocument/2006/relationships/image" Target="../media/image51.sv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66.svg"/><Relationship Id="rId12" Type="http://schemas.openxmlformats.org/officeDocument/2006/relationships/image" Target="../media/image7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49.svg"/><Relationship Id="rId10" Type="http://schemas.openxmlformats.org/officeDocument/2006/relationships/image" Target="../media/image69.svg"/><Relationship Id="rId4" Type="http://schemas.openxmlformats.org/officeDocument/2006/relationships/image" Target="../media/image48.png"/><Relationship Id="rId9" Type="http://schemas.openxmlformats.org/officeDocument/2006/relationships/image" Target="../media/image68.png"/><Relationship Id="rId14"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gif"/><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jpeg"/><Relationship Id="rId7" Type="http://schemas.openxmlformats.org/officeDocument/2006/relationships/image" Target="../media/image77.svg"/><Relationship Id="rId12"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19.jpeg"/><Relationship Id="rId7" Type="http://schemas.openxmlformats.org/officeDocument/2006/relationships/image" Target="../media/image86.svg"/><Relationship Id="rId12" Type="http://schemas.openxmlformats.org/officeDocument/2006/relationships/image" Target="../media/image91.gif"/><Relationship Id="rId2" Type="http://schemas.openxmlformats.org/officeDocument/2006/relationships/notesSlide" Target="../notesSlides/notesSlide17.xml"/><Relationship Id="rId16"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2.jpe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101.png"/><Relationship Id="rId4" Type="http://schemas.openxmlformats.org/officeDocument/2006/relationships/image" Target="../media/image22.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jpe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29.jpeg"/><Relationship Id="rId4" Type="http://schemas.openxmlformats.org/officeDocument/2006/relationships/image" Target="../media/image2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youtube.com/watch?v=5-SgF18bCHQ"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zyCsDsBGfKw?feature=oembed" TargetMode="External"/><Relationship Id="rId5" Type="http://schemas.openxmlformats.org/officeDocument/2006/relationships/image" Target="../media/image3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3276253-420D-A522-9990-AFF66DE39089}"/>
              </a:ext>
            </a:extLst>
          </p:cNvPr>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duotone>
                <a:prstClr val="black"/>
                <a:srgbClr val="049792">
                  <a:tint val="45000"/>
                  <a:satMod val="400000"/>
                </a:srgb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l="-3253" t="-9548" b="-12978"/>
            </a:stretch>
          </a:blipFill>
        </p:spPr>
      </p:sp>
      <p:sp>
        <p:nvSpPr>
          <p:cNvPr id="2" name="Freeform 2">
            <a:extLst>
              <a:ext uri="{FF2B5EF4-FFF2-40B4-BE49-F238E27FC236}">
                <a16:creationId xmlns:a16="http://schemas.microsoft.com/office/drawing/2014/main" id="{FD3277D1-0772-565B-5262-D97AE637B1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3253" t="-9548" b="-12978"/>
            </a:stretch>
          </a:blipFill>
        </p:spPr>
      </p:sp>
      <p:sp>
        <p:nvSpPr>
          <p:cNvPr id="5" name="Freeform 18">
            <a:extLst>
              <a:ext uri="{FF2B5EF4-FFF2-40B4-BE49-F238E27FC236}">
                <a16:creationId xmlns:a16="http://schemas.microsoft.com/office/drawing/2014/main" id="{E4E59A63-2435-8AEC-E1FC-0759C5F875EA}"/>
              </a:ext>
            </a:extLst>
          </p:cNvPr>
          <p:cNvSpPr/>
          <p:nvPr/>
        </p:nvSpPr>
        <p:spPr>
          <a:xfrm>
            <a:off x="12161329" y="8718816"/>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6"/>
            <a:stretch>
              <a:fillRect/>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36" y="3840130"/>
            <a:ext cx="9587057" cy="7309693"/>
          </a:xfrm>
          <a:prstGeom prst="rect">
            <a:avLst/>
          </a:prstGeom>
        </p:spPr>
        <p:txBody>
          <a:bodyPr wrap="square" lIns="0" tIns="0" rIns="0" bIns="0" rtlCol="0" anchor="t">
            <a:spAutoFit/>
          </a:bodyPr>
          <a:lstStyle/>
          <a:p>
            <a:pPr>
              <a:lnSpc>
                <a:spcPts val="6075"/>
              </a:lnSpc>
            </a:pPr>
            <a:r>
              <a:rPr lang="en-US" sz="6200" dirty="0">
                <a:solidFill>
                  <a:srgbClr val="0078AE"/>
                </a:solidFill>
                <a:latin typeface="Funtastic"/>
              </a:rPr>
              <a:t>Strengthening Social Connection: </a:t>
            </a:r>
          </a:p>
          <a:p>
            <a:pPr>
              <a:lnSpc>
                <a:spcPts val="6075"/>
              </a:lnSpc>
            </a:pPr>
            <a:r>
              <a:rPr lang="en-US" sz="6200" dirty="0">
                <a:solidFill>
                  <a:srgbClr val="0078AE"/>
                </a:solidFill>
                <a:latin typeface="Funtastic"/>
              </a:rPr>
              <a:t>Movement Makes Us Happy and Healthy</a:t>
            </a:r>
            <a:br>
              <a:rPr lang="en-US" sz="7200" dirty="0">
                <a:solidFill>
                  <a:srgbClr val="0078AE"/>
                </a:solidFill>
                <a:latin typeface="Funtastic"/>
              </a:rPr>
            </a:br>
            <a:endParaRPr lang="en-US" sz="7200" dirty="0">
              <a:solidFill>
                <a:srgbClr val="0078AE"/>
              </a:solidFill>
              <a:latin typeface="Funtastic"/>
            </a:endParaRPr>
          </a:p>
          <a:p>
            <a:pPr>
              <a:lnSpc>
                <a:spcPts val="6075"/>
              </a:lnSpc>
            </a:pPr>
            <a:r>
              <a:rPr lang="en-US" sz="7200" dirty="0">
                <a:solidFill>
                  <a:srgbClr val="0078AE"/>
                </a:solidFill>
                <a:latin typeface="Funtastic"/>
              </a:rPr>
              <a:t>Module #2</a:t>
            </a:r>
          </a:p>
          <a:p>
            <a:pPr>
              <a:lnSpc>
                <a:spcPts val="6835"/>
              </a:lnSpc>
            </a:pPr>
            <a:endParaRPr lang="en-US" sz="6974" dirty="0">
              <a:solidFill>
                <a:srgbClr val="0078AE"/>
              </a:solidFill>
              <a:latin typeface="Funtastic"/>
            </a:endParaRPr>
          </a:p>
          <a:p>
            <a:pPr>
              <a:lnSpc>
                <a:spcPts val="6835"/>
              </a:lnSpc>
            </a:pPr>
            <a:endParaRPr lang="en-US" sz="6974" dirty="0">
              <a:solidFill>
                <a:srgbClr val="0078AE"/>
              </a:solidFill>
              <a:latin typeface="Funtastic"/>
            </a:endParaRPr>
          </a:p>
          <a:p>
            <a:pPr marL="0" lvl="0" indent="0">
              <a:lnSpc>
                <a:spcPts val="6835"/>
              </a:lnSpc>
              <a:spcBef>
                <a:spcPct val="0"/>
              </a:spcBef>
            </a:pPr>
            <a:endParaRPr lang="en-US" sz="6974"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37" y="2167064"/>
            <a:ext cx="8299920" cy="1905762"/>
          </a:xfrm>
          <a:prstGeom prst="rect">
            <a:avLst/>
          </a:prstGeom>
        </p:spPr>
        <p:txBody>
          <a:bodyPr lIns="0" tIns="0" rIns="0" bIns="0" rtlCol="0" anchor="t">
            <a:spAutoFit/>
          </a:bodyPr>
          <a:lstStyle/>
          <a:p>
            <a:pPr>
              <a:lnSpc>
                <a:spcPts val="4704"/>
              </a:lnSpc>
            </a:pPr>
            <a:r>
              <a:rPr lang="en-US" sz="4800" dirty="0">
                <a:solidFill>
                  <a:srgbClr val="0078AE"/>
                </a:solidFill>
                <a:latin typeface="Funtastic"/>
              </a:rPr>
              <a:t>School Health Promotion:</a:t>
            </a:r>
          </a:p>
          <a:p>
            <a:pPr>
              <a:lnSpc>
                <a:spcPts val="4704"/>
              </a:lnSpc>
            </a:pPr>
            <a:r>
              <a:rPr lang="en-US" sz="4800" dirty="0">
                <a:solidFill>
                  <a:srgbClr val="0078AE"/>
                </a:solidFill>
                <a:latin typeface="Funtastic"/>
              </a:rPr>
              <a:t>Physical Health</a:t>
            </a:r>
          </a:p>
          <a:p>
            <a:pPr marL="0" lvl="0" indent="0">
              <a:lnSpc>
                <a:spcPts val="4704"/>
              </a:lnSpc>
              <a:spcBef>
                <a:spcPct val="0"/>
              </a:spcBef>
            </a:pPr>
            <a:endParaRPr lang="en-US" sz="4800" dirty="0">
              <a:solidFill>
                <a:srgbClr val="0078AE"/>
              </a:solidFill>
              <a:latin typeface="Funtastic"/>
            </a:endParaRPr>
          </a:p>
        </p:txBody>
      </p:sp>
      <p:sp>
        <p:nvSpPr>
          <p:cNvPr id="8" name="TextBox 9">
            <a:extLst>
              <a:ext uri="{FF2B5EF4-FFF2-40B4-BE49-F238E27FC236}">
                <a16:creationId xmlns:a16="http://schemas.microsoft.com/office/drawing/2014/main" id="{147E22ED-2F5A-2A91-AD23-EDF7234B0694}"/>
              </a:ext>
            </a:extLst>
          </p:cNvPr>
          <p:cNvSpPr txBox="1"/>
          <p:nvPr/>
        </p:nvSpPr>
        <p:spPr>
          <a:xfrm>
            <a:off x="10263592" y="266700"/>
            <a:ext cx="7772400" cy="8971815"/>
          </a:xfrm>
          <a:prstGeom prst="rect">
            <a:avLst/>
          </a:prstGeom>
        </p:spPr>
        <p:txBody>
          <a:bodyPr wrap="square" lIns="0" tIns="0" rIns="0" bIns="0" rtlCol="0" anchor="t">
            <a:spAutoFit/>
          </a:bodyPr>
          <a:lstStyle/>
          <a:p>
            <a:pPr marL="0" lvl="1" algn="ctr">
              <a:lnSpc>
                <a:spcPts val="4357"/>
              </a:lnSpc>
              <a:spcBef>
                <a:spcPct val="0"/>
              </a:spcBef>
            </a:pPr>
            <a:r>
              <a:rPr lang="en-US" sz="3600" spc="145" dirty="0">
                <a:solidFill>
                  <a:srgbClr val="545454"/>
                </a:solidFill>
                <a:latin typeface="Arimo Bold"/>
              </a:rPr>
              <a:t>A note on formatting:</a:t>
            </a:r>
          </a:p>
          <a:p>
            <a:pPr lvl="1" indent="-457200">
              <a:lnSpc>
                <a:spcPts val="4357"/>
              </a:lnSpc>
              <a:spcBef>
                <a:spcPct val="0"/>
              </a:spcBef>
              <a:buFont typeface="Arial" panose="020B0604020202020204" pitchFamily="34" charset="0"/>
              <a:buChar char="•"/>
            </a:pPr>
            <a:r>
              <a:rPr lang="en-CA" sz="3200" b="0" dirty="0">
                <a:solidFill>
                  <a:schemeClr val="dk1"/>
                </a:solidFill>
                <a:latin typeface="+mn-lt"/>
                <a:ea typeface="Calibri"/>
                <a:cs typeface="Calibri"/>
                <a:sym typeface="Calibri"/>
              </a:rPr>
              <a:t>Each slide comes with </a:t>
            </a:r>
            <a:r>
              <a:rPr lang="en-CA" sz="3200" dirty="0">
                <a:solidFill>
                  <a:schemeClr val="dk1"/>
                </a:solidFill>
                <a:ea typeface="Calibri"/>
                <a:cs typeface="Calibri"/>
                <a:sym typeface="Calibri"/>
              </a:rPr>
              <a:t>key speaking and instructional information for PHNs and teachers in the ‘presenter notes’ part of the </a:t>
            </a:r>
            <a:r>
              <a:rPr lang="en-CA" sz="3200" dirty="0" err="1">
                <a:solidFill>
                  <a:schemeClr val="dk1"/>
                </a:solidFill>
                <a:ea typeface="Calibri"/>
                <a:cs typeface="Calibri"/>
                <a:sym typeface="Calibri"/>
              </a:rPr>
              <a:t>powerpoint</a:t>
            </a:r>
            <a:r>
              <a:rPr lang="en-CA" sz="3200" dirty="0">
                <a:solidFill>
                  <a:schemeClr val="dk1"/>
                </a:solidFill>
                <a:ea typeface="Calibri"/>
                <a:cs typeface="Calibri"/>
                <a:sym typeface="Calibri"/>
              </a:rPr>
              <a:t>. </a:t>
            </a:r>
          </a:p>
          <a:p>
            <a:pPr lvl="1" indent="-457200">
              <a:lnSpc>
                <a:spcPts val="4357"/>
              </a:lnSpc>
              <a:spcBef>
                <a:spcPct val="0"/>
              </a:spcBef>
              <a:buFont typeface="Arial" panose="020B0604020202020204" pitchFamily="34" charset="0"/>
              <a:buChar char="•"/>
            </a:pPr>
            <a:r>
              <a:rPr lang="en-CA" sz="3200" b="0" baseline="0" dirty="0">
                <a:solidFill>
                  <a:schemeClr val="dk1"/>
                </a:solidFill>
                <a:latin typeface="+mn-lt"/>
                <a:ea typeface="Calibri"/>
                <a:cs typeface="Calibri"/>
                <a:sym typeface="Calibri"/>
              </a:rPr>
              <a:t>The font </a:t>
            </a:r>
            <a:r>
              <a:rPr lang="en-CA" sz="3200" b="0" i="1" baseline="0" dirty="0">
                <a:solidFill>
                  <a:schemeClr val="dk1"/>
                </a:solidFill>
                <a:latin typeface="+mn-lt"/>
                <a:ea typeface="Calibri"/>
                <a:cs typeface="Calibri"/>
                <a:sym typeface="Calibri"/>
              </a:rPr>
              <a:t>in italics </a:t>
            </a:r>
            <a:r>
              <a:rPr lang="en-CA" sz="3200" b="0" i="0" baseline="0" dirty="0">
                <a:solidFill>
                  <a:schemeClr val="dk1"/>
                </a:solidFill>
                <a:latin typeface="+mn-lt"/>
                <a:ea typeface="Calibri"/>
                <a:cs typeface="Calibri"/>
                <a:sym typeface="Calibri"/>
              </a:rPr>
              <a:t>is a script outline- suggestions of words you could say verbally on that slides. </a:t>
            </a:r>
          </a:p>
          <a:p>
            <a:pPr lvl="1" indent="-457200">
              <a:lnSpc>
                <a:spcPts val="4357"/>
              </a:lnSpc>
              <a:spcBef>
                <a:spcPct val="0"/>
              </a:spcBef>
              <a:buFont typeface="Arial" panose="020B0604020202020204" pitchFamily="34" charset="0"/>
              <a:buChar char="•"/>
            </a:pPr>
            <a:r>
              <a:rPr lang="en-CA" sz="3200" b="0" i="0" baseline="0" dirty="0">
                <a:solidFill>
                  <a:schemeClr val="dk1"/>
                </a:solidFill>
                <a:latin typeface="+mn-lt"/>
                <a:ea typeface="Calibri"/>
                <a:cs typeface="Calibri"/>
                <a:sym typeface="Calibri"/>
              </a:rPr>
              <a:t>The “</a:t>
            </a:r>
            <a:r>
              <a:rPr lang="en-CA" sz="3200" b="1" i="0" baseline="0" dirty="0">
                <a:solidFill>
                  <a:schemeClr val="dk1"/>
                </a:solidFill>
                <a:latin typeface="+mn-lt"/>
                <a:ea typeface="Calibri"/>
                <a:cs typeface="Calibri"/>
                <a:sym typeface="Calibri"/>
              </a:rPr>
              <a:t>Notes</a:t>
            </a:r>
            <a:r>
              <a:rPr lang="en-CA" sz="3200" b="0" i="0" baseline="0" dirty="0">
                <a:solidFill>
                  <a:schemeClr val="dk1"/>
                </a:solidFill>
                <a:latin typeface="+mn-lt"/>
                <a:ea typeface="Calibri"/>
                <a:cs typeface="Calibri"/>
                <a:sym typeface="Calibri"/>
              </a:rPr>
              <a:t>:” unitalicized sections include instructions and tips for the PHN and teacher that are not meant to be read out loud </a:t>
            </a:r>
          </a:p>
          <a:p>
            <a:pPr lvl="1" indent="-457200">
              <a:lnSpc>
                <a:spcPts val="4357"/>
              </a:lnSpc>
              <a:spcBef>
                <a:spcPct val="0"/>
              </a:spcBef>
              <a:buFont typeface="Arial" panose="020B0604020202020204" pitchFamily="34" charset="0"/>
              <a:buChar char="•"/>
            </a:pPr>
            <a:r>
              <a:rPr lang="en-CA" sz="3200" dirty="0">
                <a:solidFill>
                  <a:schemeClr val="dk1"/>
                </a:solidFill>
                <a:ea typeface="Calibri"/>
                <a:cs typeface="Calibri"/>
                <a:sym typeface="Calibri"/>
              </a:rPr>
              <a:t>Slide background is coloured accordingly: beige = lesson, blue = interactive activity, teal = optional</a:t>
            </a:r>
            <a:endParaRPr lang="en-US" sz="3200" b="0" dirty="0">
              <a:solidFill>
                <a:schemeClr val="dk1"/>
              </a:solidFill>
              <a:latin typeface="+mn-lt"/>
              <a:ea typeface="Calibri"/>
              <a:cs typeface="Calibri"/>
              <a:sym typeface="Calibri"/>
            </a:endParaRPr>
          </a:p>
          <a:p>
            <a:pPr marL="0" lvl="1" indent="0">
              <a:lnSpc>
                <a:spcPts val="4357"/>
              </a:lnSpc>
              <a:spcBef>
                <a:spcPct val="0"/>
              </a:spcBef>
            </a:pPr>
            <a:r>
              <a:rPr lang="en-US" sz="2904" spc="145" dirty="0">
                <a:solidFill>
                  <a:srgbClr val="545454"/>
                </a:solidFill>
                <a:latin typeface="Arimo Bold"/>
              </a:rPr>
              <a:t> </a:t>
            </a:r>
          </a:p>
        </p:txBody>
      </p:sp>
      <p:sp>
        <p:nvSpPr>
          <p:cNvPr id="9"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ea typeface="Calibri"/>
                <a:cs typeface="Calibri"/>
              </a:rPr>
              <a:t>PILOT: September 2024</a:t>
            </a:r>
            <a:endParaRPr lang="en-US" sz="3200" b="1" dirty="0">
              <a:solidFill>
                <a:srgbClr val="FF0000"/>
              </a:solidFill>
              <a:latin typeface="Calibri"/>
              <a:ea typeface="Calibri"/>
              <a:cs typeface="Calibri"/>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46613" y="-477950"/>
            <a:ext cx="2161955" cy="2366024"/>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687141">
            <a:off x="12605930" y="2551410"/>
            <a:ext cx="2007892" cy="1488350"/>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54473" y="8720460"/>
            <a:ext cx="1766101" cy="1844492"/>
          </a:xfrm>
          <a:custGeom>
            <a:avLst/>
            <a:gdLst/>
            <a:ahLst/>
            <a:cxnLst/>
            <a:rect l="l" t="t" r="r" b="b"/>
            <a:pathLst>
              <a:path w="1766101" h="1844492">
                <a:moveTo>
                  <a:pt x="0" y="0"/>
                </a:moveTo>
                <a:lnTo>
                  <a:pt x="1766100" y="0"/>
                </a:lnTo>
                <a:lnTo>
                  <a:pt x="1766100" y="1844492"/>
                </a:lnTo>
                <a:lnTo>
                  <a:pt x="0" y="1844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51002" y="1766022"/>
            <a:ext cx="2444422" cy="1701929"/>
          </a:xfrm>
          <a:custGeom>
            <a:avLst/>
            <a:gdLst/>
            <a:ahLst/>
            <a:cxnLst/>
            <a:rect l="l" t="t" r="r" b="b"/>
            <a:pathLst>
              <a:path w="2444422" h="1701929">
                <a:moveTo>
                  <a:pt x="0" y="0"/>
                </a:moveTo>
                <a:lnTo>
                  <a:pt x="2444422" y="0"/>
                </a:lnTo>
                <a:lnTo>
                  <a:pt x="2444422" y="1701928"/>
                </a:lnTo>
                <a:lnTo>
                  <a:pt x="0" y="17019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6182842" y="3366467"/>
            <a:ext cx="2164113" cy="2333276"/>
          </a:xfrm>
          <a:custGeom>
            <a:avLst/>
            <a:gdLst/>
            <a:ahLst/>
            <a:cxnLst/>
            <a:rect l="l" t="t" r="r" b="b"/>
            <a:pathLst>
              <a:path w="2164113" h="2333276">
                <a:moveTo>
                  <a:pt x="0" y="0"/>
                </a:moveTo>
                <a:lnTo>
                  <a:pt x="2164114" y="0"/>
                </a:lnTo>
                <a:lnTo>
                  <a:pt x="2164114" y="2333276"/>
                </a:lnTo>
                <a:lnTo>
                  <a:pt x="0" y="23332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0669997" y="3468612"/>
            <a:ext cx="2358011" cy="2961396"/>
          </a:xfrm>
          <a:custGeom>
            <a:avLst/>
            <a:gdLst/>
            <a:ahLst/>
            <a:cxnLst/>
            <a:rect l="l" t="t" r="r" b="b"/>
            <a:pathLst>
              <a:path w="2358011" h="2961396">
                <a:moveTo>
                  <a:pt x="0" y="0"/>
                </a:moveTo>
                <a:lnTo>
                  <a:pt x="2358011" y="0"/>
                </a:lnTo>
                <a:lnTo>
                  <a:pt x="2358011" y="2961396"/>
                </a:lnTo>
                <a:lnTo>
                  <a:pt x="0" y="29613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009131" y="5161149"/>
            <a:ext cx="3245900" cy="2150409"/>
          </a:xfrm>
          <a:custGeom>
            <a:avLst/>
            <a:gdLst/>
            <a:ahLst/>
            <a:cxnLst/>
            <a:rect l="l" t="t" r="r" b="b"/>
            <a:pathLst>
              <a:path w="3245900" h="2150409">
                <a:moveTo>
                  <a:pt x="0" y="0"/>
                </a:moveTo>
                <a:lnTo>
                  <a:pt x="3245900" y="0"/>
                </a:lnTo>
                <a:lnTo>
                  <a:pt x="3245900" y="2150408"/>
                </a:lnTo>
                <a:lnTo>
                  <a:pt x="0" y="2150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TextBox 10"/>
          <p:cNvSpPr txBox="1"/>
          <p:nvPr/>
        </p:nvSpPr>
        <p:spPr>
          <a:xfrm>
            <a:off x="3159272" y="401629"/>
            <a:ext cx="10897579" cy="2039276"/>
          </a:xfrm>
          <a:prstGeom prst="rect">
            <a:avLst/>
          </a:prstGeom>
        </p:spPr>
        <p:txBody>
          <a:bodyPr lIns="0" tIns="0" rIns="0" bIns="0" rtlCol="0" anchor="t">
            <a:spAutoFit/>
          </a:bodyPr>
          <a:lstStyle/>
          <a:p>
            <a:pPr algn="ctr">
              <a:lnSpc>
                <a:spcPts val="8413"/>
              </a:lnSpc>
            </a:pPr>
            <a:r>
              <a:rPr lang="en-US" sz="6009" spc="120" dirty="0">
                <a:solidFill>
                  <a:srgbClr val="0078AE"/>
                </a:solidFill>
                <a:latin typeface="Funtastic" panose="020B0604020202020204" charset="0"/>
              </a:rPr>
              <a:t>Why is it important to connect with others?</a:t>
            </a:r>
          </a:p>
        </p:txBody>
      </p:sp>
      <p:sp>
        <p:nvSpPr>
          <p:cNvPr id="11" name="TextBox 11"/>
          <p:cNvSpPr txBox="1"/>
          <p:nvPr/>
        </p:nvSpPr>
        <p:spPr>
          <a:xfrm>
            <a:off x="252712" y="3522625"/>
            <a:ext cx="3873502" cy="1160574"/>
          </a:xfrm>
          <a:prstGeom prst="rect">
            <a:avLst/>
          </a:prstGeom>
        </p:spPr>
        <p:txBody>
          <a:bodyPr wrap="square" lIns="0" tIns="0" rIns="0" bIns="0" rtlCol="0" anchor="t">
            <a:spAutoFit/>
          </a:bodyPr>
          <a:lstStyle/>
          <a:p>
            <a:pPr algn="ctr">
              <a:lnSpc>
                <a:spcPts val="4703"/>
              </a:lnSpc>
              <a:spcBef>
                <a:spcPct val="0"/>
              </a:spcBef>
            </a:pPr>
            <a:r>
              <a:rPr lang="en-US" sz="2750" spc="139" dirty="0">
                <a:solidFill>
                  <a:srgbClr val="545454"/>
                </a:solidFill>
                <a:latin typeface="อีฟดอวอิ้ง"/>
                <a:cs typeface="อีฟดอวอิ้ง"/>
              </a:rPr>
              <a:t>Biggest thing that makes people happy</a:t>
            </a:r>
          </a:p>
        </p:txBody>
      </p:sp>
      <p:sp>
        <p:nvSpPr>
          <p:cNvPr id="12" name="TextBox 12"/>
          <p:cNvSpPr txBox="1"/>
          <p:nvPr/>
        </p:nvSpPr>
        <p:spPr>
          <a:xfrm>
            <a:off x="1042076" y="7435722"/>
            <a:ext cx="3180010" cy="1160574"/>
          </a:xfrm>
          <a:prstGeom prst="rect">
            <a:avLst/>
          </a:prstGeom>
        </p:spPr>
        <p:txBody>
          <a:bodyPr lIns="0" tIns="0" rIns="0" bIns="0" rtlCol="0" anchor="t">
            <a:spAutoFit/>
          </a:bodyPr>
          <a:lstStyle/>
          <a:p>
            <a:pPr algn="ctr">
              <a:lnSpc>
                <a:spcPts val="4703"/>
              </a:lnSpc>
              <a:spcBef>
                <a:spcPct val="0"/>
              </a:spcBef>
            </a:pPr>
            <a:r>
              <a:rPr lang="en-US" sz="2750" spc="139" dirty="0">
                <a:solidFill>
                  <a:srgbClr val="545454"/>
                </a:solidFill>
                <a:latin typeface="อีฟดอวอิ้ง"/>
              </a:rPr>
              <a:t>Reduces worry and sadness</a:t>
            </a:r>
            <a:endParaRPr lang="en-US" sz="2799" spc="139" dirty="0">
              <a:solidFill>
                <a:srgbClr val="545454"/>
              </a:solidFill>
              <a:latin typeface="อีฟดอวอิ้ง"/>
            </a:endParaRPr>
          </a:p>
        </p:txBody>
      </p:sp>
      <p:sp>
        <p:nvSpPr>
          <p:cNvPr id="13" name="TextBox 13"/>
          <p:cNvSpPr txBox="1"/>
          <p:nvPr/>
        </p:nvSpPr>
        <p:spPr>
          <a:xfrm>
            <a:off x="5510890" y="5950734"/>
            <a:ext cx="3951885" cy="3571491"/>
          </a:xfrm>
          <a:prstGeom prst="rect">
            <a:avLst/>
          </a:prstGeom>
        </p:spPr>
        <p:txBody>
          <a:bodyPr wrap="square" lIns="0" tIns="0" rIns="0" bIns="0" rtlCol="0" anchor="t">
            <a:spAutoFit/>
          </a:bodyPr>
          <a:lstStyle/>
          <a:p>
            <a:pPr>
              <a:lnSpc>
                <a:spcPts val="4703"/>
              </a:lnSpc>
            </a:pPr>
            <a:r>
              <a:rPr lang="en-US" sz="2750" spc="139" dirty="0">
                <a:solidFill>
                  <a:srgbClr val="545454"/>
                </a:solidFill>
                <a:latin typeface="อีฟดอวอิ้ง"/>
              </a:rPr>
              <a:t>Helps the ability to</a:t>
            </a:r>
            <a:r>
              <a:rPr lang="en-US" sz="2750" spc="139" dirty="0">
                <a:solidFill>
                  <a:srgbClr val="545454"/>
                </a:solidFill>
                <a:latin typeface="อีฟดอวอิ้ง"/>
                <a:cs typeface="อีฟดอวอิ้ง"/>
              </a:rPr>
              <a:t> </a:t>
            </a:r>
            <a:r>
              <a:rPr lang="en-US" sz="2750" b="1" spc="139" dirty="0">
                <a:solidFill>
                  <a:srgbClr val="545454"/>
                </a:solidFill>
                <a:latin typeface="อีฟดอวอิ้ง"/>
                <a:cs typeface="อีฟดอวอิ้ง"/>
              </a:rPr>
              <a:t>understand what someone else is feeling</a:t>
            </a:r>
            <a:r>
              <a:rPr lang="en-US" sz="2750" spc="139" dirty="0">
                <a:solidFill>
                  <a:srgbClr val="545454"/>
                </a:solidFill>
                <a:latin typeface="อีฟดอวอิ้ง"/>
                <a:cs typeface="อีฟดอวอิ้ง"/>
              </a:rPr>
              <a:t> and the ability to '</a:t>
            </a:r>
            <a:r>
              <a:rPr lang="en-US" sz="2750" b="1" spc="139" dirty="0">
                <a:solidFill>
                  <a:srgbClr val="545454"/>
                </a:solidFill>
                <a:latin typeface="อีฟดอวอิ้ง"/>
                <a:cs typeface="อีฟดอวอิ้ง"/>
              </a:rPr>
              <a:t>bounce back</a:t>
            </a:r>
            <a:r>
              <a:rPr lang="en-US" sz="2750" spc="139" dirty="0">
                <a:solidFill>
                  <a:srgbClr val="545454"/>
                </a:solidFill>
                <a:latin typeface="อีฟดอวอิ้ง"/>
                <a:cs typeface="อีฟดอวอิ้ง"/>
              </a:rPr>
              <a:t>' after tough events </a:t>
            </a:r>
            <a:endParaRPr lang="en-US" sz="1100" spc="139" dirty="0">
              <a:solidFill>
                <a:srgbClr val="424242"/>
              </a:solidFill>
              <a:cs typeface="Calibri"/>
            </a:endParaRPr>
          </a:p>
        </p:txBody>
      </p:sp>
      <p:sp>
        <p:nvSpPr>
          <p:cNvPr id="14" name="TextBox 14"/>
          <p:cNvSpPr txBox="1"/>
          <p:nvPr/>
        </p:nvSpPr>
        <p:spPr>
          <a:xfrm>
            <a:off x="10106953" y="6651152"/>
            <a:ext cx="3782087" cy="2968761"/>
          </a:xfrm>
          <a:prstGeom prst="rect">
            <a:avLst/>
          </a:prstGeom>
        </p:spPr>
        <p:txBody>
          <a:bodyPr wrap="square" lIns="0" tIns="0" rIns="0" bIns="0" rtlCol="0" anchor="t">
            <a:spAutoFit/>
          </a:bodyPr>
          <a:lstStyle/>
          <a:p>
            <a:pPr>
              <a:lnSpc>
                <a:spcPts val="4703"/>
              </a:lnSpc>
              <a:spcBef>
                <a:spcPct val="0"/>
              </a:spcBef>
            </a:pPr>
            <a:r>
              <a:rPr lang="en-US" sz="2750" spc="139" dirty="0">
                <a:solidFill>
                  <a:srgbClr val="545454"/>
                </a:solidFill>
                <a:latin typeface="อีฟดอวอิ้ง"/>
              </a:rPr>
              <a:t>Strengthens the </a:t>
            </a:r>
            <a:r>
              <a:rPr lang="en-US" sz="2750" spc="139" dirty="0">
                <a:solidFill>
                  <a:srgbClr val="545454"/>
                </a:solidFill>
                <a:latin typeface="อีฟดอวอิ้ง"/>
                <a:cs typeface="อีฟดอวอิ้ง"/>
              </a:rPr>
              <a:t>ability for body to protect itself (immune system</a:t>
            </a:r>
            <a:r>
              <a:rPr lang="en-US" sz="2750" spc="139" dirty="0">
                <a:solidFill>
                  <a:srgbClr val="545454"/>
                </a:solidFill>
                <a:latin typeface="อีฟดอวอิ้ง"/>
              </a:rPr>
              <a:t>) and gives self-confidence</a:t>
            </a:r>
          </a:p>
        </p:txBody>
      </p:sp>
      <p:sp>
        <p:nvSpPr>
          <p:cNvPr id="15" name="TextBox 15"/>
          <p:cNvSpPr txBox="1"/>
          <p:nvPr/>
        </p:nvSpPr>
        <p:spPr>
          <a:xfrm>
            <a:off x="14404814" y="5244642"/>
            <a:ext cx="3180010" cy="1800988"/>
          </a:xfrm>
          <a:prstGeom prst="rect">
            <a:avLst/>
          </a:prstGeom>
        </p:spPr>
        <p:txBody>
          <a:bodyPr lIns="0" tIns="0" rIns="0" bIns="0" rtlCol="0" anchor="t">
            <a:spAutoFit/>
          </a:bodyPr>
          <a:lstStyle/>
          <a:p>
            <a:pPr algn="l">
              <a:lnSpc>
                <a:spcPts val="4703"/>
              </a:lnSpc>
              <a:spcBef>
                <a:spcPct val="0"/>
              </a:spcBef>
            </a:pPr>
            <a:r>
              <a:rPr lang="en-US" sz="2799" spc="139" dirty="0">
                <a:solidFill>
                  <a:srgbClr val="545454"/>
                </a:solidFill>
                <a:latin typeface="อีฟดอวอิ้ง"/>
              </a:rPr>
              <a:t>Increased chances of living longer</a:t>
            </a:r>
          </a:p>
        </p:txBody>
      </p:sp>
      <p:sp>
        <p:nvSpPr>
          <p:cNvPr id="16" name="TextBox 16"/>
          <p:cNvSpPr txBox="1"/>
          <p:nvPr/>
        </p:nvSpPr>
        <p:spPr>
          <a:xfrm>
            <a:off x="13841191" y="3318802"/>
            <a:ext cx="4307257" cy="1912768"/>
          </a:xfrm>
          <a:prstGeom prst="rect">
            <a:avLst/>
          </a:prstGeom>
        </p:spPr>
        <p:txBody>
          <a:bodyPr lIns="0" tIns="0" rIns="0" bIns="0" rtlCol="0" anchor="t">
            <a:spAutoFit/>
          </a:bodyPr>
          <a:lstStyle/>
          <a:p>
            <a:pPr algn="ctr">
              <a:lnSpc>
                <a:spcPts val="16734"/>
              </a:lnSpc>
            </a:pPr>
            <a:r>
              <a:rPr lang="en-US" sz="11953" spc="239" dirty="0">
                <a:solidFill>
                  <a:srgbClr val="0078AE"/>
                </a:solidFill>
                <a:latin typeface="Funtastic" panose="020B0604020202020204" charset="0"/>
              </a:rPr>
              <a:t>50%</a:t>
            </a:r>
          </a:p>
        </p:txBody>
      </p:sp>
    </p:spTree>
    <p:extLst>
      <p:ext uri="{BB962C8B-B14F-4D97-AF65-F5344CB8AC3E}">
        <p14:creationId xmlns:p14="http://schemas.microsoft.com/office/powerpoint/2010/main" val="306353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240338" y="-1457959"/>
            <a:ext cx="6480875" cy="7613362"/>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532946" y="2348722"/>
            <a:ext cx="10262989"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Movement Break! </a:t>
            </a:r>
          </a:p>
        </p:txBody>
      </p:sp>
      <p:sp>
        <p:nvSpPr>
          <p:cNvPr id="7" name="TextBox 7"/>
          <p:cNvSpPr txBox="1"/>
          <p:nvPr/>
        </p:nvSpPr>
        <p:spPr>
          <a:xfrm>
            <a:off x="0" y="3268287"/>
            <a:ext cx="10276877" cy="2129686"/>
          </a:xfrm>
          <a:prstGeom prst="rect">
            <a:avLst/>
          </a:prstGeom>
        </p:spPr>
        <p:txBody>
          <a:bodyPr lIns="0" tIns="0" rIns="0" bIns="0" rtlCol="0" anchor="t">
            <a:spAutoFit/>
          </a:bodyPr>
          <a:lstStyle/>
          <a:p>
            <a:pPr marL="0" lvl="0" indent="0" algn="ctr">
              <a:lnSpc>
                <a:spcPts val="18599"/>
              </a:lnSpc>
              <a:spcBef>
                <a:spcPct val="0"/>
              </a:spcBef>
            </a:pPr>
            <a:r>
              <a:rPr lang="en-US" sz="13285" spc="265" dirty="0">
                <a:solidFill>
                  <a:srgbClr val="0078AE"/>
                </a:solidFill>
                <a:latin typeface="Funtastic" panose="020B0604020202020204" charset="0"/>
              </a:rPr>
              <a:t>5-4-3-2-1</a:t>
            </a:r>
          </a:p>
        </p:txBody>
      </p:sp>
      <p:sp>
        <p:nvSpPr>
          <p:cNvPr id="8" name="Freeform 4"/>
          <p:cNvSpPr/>
          <p:nvPr/>
        </p:nvSpPr>
        <p:spPr>
          <a:xfrm>
            <a:off x="14121477" y="2629816"/>
            <a:ext cx="3199471" cy="7051174"/>
          </a:xfrm>
          <a:custGeom>
            <a:avLst/>
            <a:gdLst/>
            <a:ahLst/>
            <a:cxnLst/>
            <a:rect l="l" t="t" r="r" b="b"/>
            <a:pathLst>
              <a:path w="1785272" h="3934483">
                <a:moveTo>
                  <a:pt x="0" y="0"/>
                </a:moveTo>
                <a:lnTo>
                  <a:pt x="1785271" y="0"/>
                </a:lnTo>
                <a:lnTo>
                  <a:pt x="1785271" y="3934483"/>
                </a:lnTo>
                <a:lnTo>
                  <a:pt x="0" y="3934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778425" y="1313792"/>
            <a:ext cx="6480875" cy="7613362"/>
          </a:xfrm>
          <a:custGeom>
            <a:avLst/>
            <a:gdLst/>
            <a:ahLst/>
            <a:cxnLst/>
            <a:rect l="l" t="t" r="r" b="b"/>
            <a:pathLst>
              <a:path w="6480875" h="7613362">
                <a:moveTo>
                  <a:pt x="0" y="0"/>
                </a:moveTo>
                <a:lnTo>
                  <a:pt x="6480875" y="0"/>
                </a:lnTo>
                <a:lnTo>
                  <a:pt x="6480875" y="7613362"/>
                </a:lnTo>
                <a:lnTo>
                  <a:pt x="0" y="7613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254310" y="2341392"/>
            <a:ext cx="8559934" cy="795089"/>
          </a:xfrm>
          <a:prstGeom prst="rect">
            <a:avLst/>
          </a:prstGeom>
        </p:spPr>
        <p:txBody>
          <a:bodyPr lIns="0" tIns="0" rIns="0" bIns="0" rtlCol="0" anchor="t">
            <a:spAutoFit/>
          </a:bodyPr>
          <a:lstStyle/>
          <a:p>
            <a:pPr marL="0" lvl="0" indent="0" algn="l">
              <a:lnSpc>
                <a:spcPts val="6205"/>
              </a:lnSpc>
              <a:spcBef>
                <a:spcPct val="0"/>
              </a:spcBef>
            </a:pPr>
            <a:r>
              <a:rPr lang="en-US" sz="4800" spc="221" dirty="0">
                <a:solidFill>
                  <a:srgbClr val="545454"/>
                </a:solidFill>
                <a:latin typeface="อีฟดอวอิ้ง"/>
              </a:rPr>
              <a:t>Let’s play again!</a:t>
            </a:r>
          </a:p>
        </p:txBody>
      </p:sp>
      <p:sp>
        <p:nvSpPr>
          <p:cNvPr id="8" name="Freeform 8"/>
          <p:cNvSpPr/>
          <p:nvPr/>
        </p:nvSpPr>
        <p:spPr>
          <a:xfrm>
            <a:off x="9744709" y="-527413"/>
            <a:ext cx="4457288" cy="5236168"/>
          </a:xfrm>
          <a:custGeom>
            <a:avLst/>
            <a:gdLst/>
            <a:ahLst/>
            <a:cxnLst/>
            <a:rect l="l" t="t" r="r" b="b"/>
            <a:pathLst>
              <a:path w="4457288" h="5236168">
                <a:moveTo>
                  <a:pt x="0" y="0"/>
                </a:moveTo>
                <a:lnTo>
                  <a:pt x="4457288" y="0"/>
                </a:lnTo>
                <a:lnTo>
                  <a:pt x="4457288" y="5236168"/>
                </a:lnTo>
                <a:lnTo>
                  <a:pt x="0" y="52361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252273" y="5748777"/>
            <a:ext cx="4609337" cy="3204723"/>
          </a:xfrm>
          <a:prstGeom prst="rect">
            <a:avLst/>
          </a:prstGeom>
        </p:spPr>
        <p:txBody>
          <a:bodyPr wrap="square" lIns="0" tIns="0" rIns="0" bIns="0" rtlCol="0" anchor="t">
            <a:spAutoFit/>
          </a:bodyPr>
          <a:lstStyle/>
          <a:p>
            <a:pPr>
              <a:lnSpc>
                <a:spcPts val="3919"/>
              </a:lnSpc>
            </a:pPr>
            <a:r>
              <a:rPr lang="en-US" sz="3200" spc="139" dirty="0">
                <a:solidFill>
                  <a:srgbClr val="545454"/>
                </a:solidFill>
                <a:latin typeface="อีฟดอวอิ้ง"/>
              </a:rPr>
              <a:t>Toe touches</a:t>
            </a:r>
          </a:p>
          <a:p>
            <a:pPr>
              <a:lnSpc>
                <a:spcPts val="3919"/>
              </a:lnSpc>
            </a:pPr>
            <a:r>
              <a:rPr lang="en-US" sz="3200" spc="139" dirty="0">
                <a:solidFill>
                  <a:srgbClr val="545454"/>
                </a:solidFill>
                <a:latin typeface="อีฟดอวอิ้ง"/>
              </a:rPr>
              <a:t>Squats</a:t>
            </a:r>
          </a:p>
          <a:p>
            <a:pPr>
              <a:lnSpc>
                <a:spcPts val="3919"/>
              </a:lnSpc>
            </a:pPr>
            <a:r>
              <a:rPr lang="en-US" sz="3200" spc="139" dirty="0">
                <a:solidFill>
                  <a:srgbClr val="545454"/>
                </a:solidFill>
                <a:latin typeface="อีฟดอวอิ้ง"/>
              </a:rPr>
              <a:t>Jumping Jacks</a:t>
            </a:r>
          </a:p>
          <a:p>
            <a:pPr>
              <a:lnSpc>
                <a:spcPts val="3919"/>
              </a:lnSpc>
            </a:pPr>
            <a:r>
              <a:rPr lang="en-US" sz="3200" spc="139" dirty="0">
                <a:solidFill>
                  <a:srgbClr val="545454"/>
                </a:solidFill>
                <a:latin typeface="อีฟดอวอิ้ง"/>
              </a:rPr>
              <a:t>Sit ups</a:t>
            </a:r>
          </a:p>
          <a:p>
            <a:pPr>
              <a:lnSpc>
                <a:spcPts val="3919"/>
              </a:lnSpc>
            </a:pPr>
            <a:r>
              <a:rPr lang="en-US" sz="3200" spc="139" dirty="0">
                <a:solidFill>
                  <a:srgbClr val="545454"/>
                </a:solidFill>
                <a:latin typeface="อีฟดอวอิ้ง"/>
              </a:rPr>
              <a:t>Lateral jumps</a:t>
            </a:r>
          </a:p>
          <a:p>
            <a:pPr marL="0" lvl="0" indent="0" algn="l">
              <a:lnSpc>
                <a:spcPts val="6205"/>
              </a:lnSpc>
              <a:spcBef>
                <a:spcPct val="0"/>
              </a:spcBef>
            </a:pPr>
            <a:endParaRPr lang="en-US" sz="3200" spc="139" dirty="0">
              <a:solidFill>
                <a:srgbClr val="545454"/>
              </a:solidFill>
              <a:latin typeface="อีฟดอวอิ้ง"/>
            </a:endParaRPr>
          </a:p>
        </p:txBody>
      </p:sp>
      <p:sp>
        <p:nvSpPr>
          <p:cNvPr id="10" name="TextBox 10"/>
          <p:cNvSpPr txBox="1"/>
          <p:nvPr/>
        </p:nvSpPr>
        <p:spPr>
          <a:xfrm>
            <a:off x="5296663" y="5684749"/>
            <a:ext cx="4609337" cy="3220112"/>
          </a:xfrm>
          <a:prstGeom prst="rect">
            <a:avLst/>
          </a:prstGeom>
        </p:spPr>
        <p:txBody>
          <a:bodyPr wrap="square" lIns="0" tIns="0" rIns="0" bIns="0" rtlCol="0" anchor="t">
            <a:spAutoFit/>
          </a:bodyPr>
          <a:lstStyle/>
          <a:p>
            <a:pPr>
              <a:lnSpc>
                <a:spcPts val="3919"/>
              </a:lnSpc>
            </a:pPr>
            <a:r>
              <a:rPr lang="en-US" sz="3200" spc="139" dirty="0">
                <a:solidFill>
                  <a:srgbClr val="545454"/>
                </a:solidFill>
                <a:latin typeface="อีฟดอวอิ้ง"/>
              </a:rPr>
              <a:t>Running on the spot</a:t>
            </a:r>
          </a:p>
          <a:p>
            <a:pPr>
              <a:lnSpc>
                <a:spcPts val="3919"/>
              </a:lnSpc>
            </a:pPr>
            <a:r>
              <a:rPr lang="en-US" sz="3200" spc="139" dirty="0">
                <a:solidFill>
                  <a:srgbClr val="545454"/>
                </a:solidFill>
                <a:latin typeface="อีฟดอวอิ้ง"/>
              </a:rPr>
              <a:t>Frog jumps</a:t>
            </a:r>
          </a:p>
          <a:p>
            <a:pPr>
              <a:lnSpc>
                <a:spcPts val="3919"/>
              </a:lnSpc>
            </a:pPr>
            <a:r>
              <a:rPr lang="en-US" sz="3200" spc="139" dirty="0">
                <a:solidFill>
                  <a:srgbClr val="545454"/>
                </a:solidFill>
                <a:latin typeface="อีฟดอวอิ้ง"/>
              </a:rPr>
              <a:t>Tuck jumps</a:t>
            </a:r>
          </a:p>
          <a:p>
            <a:pPr>
              <a:lnSpc>
                <a:spcPts val="3919"/>
              </a:lnSpc>
            </a:pPr>
            <a:r>
              <a:rPr lang="en-US" sz="3200" spc="139" dirty="0">
                <a:solidFill>
                  <a:srgbClr val="545454"/>
                </a:solidFill>
                <a:latin typeface="อีฟดอวอิ้ง"/>
              </a:rPr>
              <a:t>Star jumps </a:t>
            </a:r>
          </a:p>
          <a:p>
            <a:pPr>
              <a:lnSpc>
                <a:spcPts val="3919"/>
              </a:lnSpc>
            </a:pPr>
            <a:endParaRPr lang="en-US" sz="3200" spc="139" dirty="0">
              <a:solidFill>
                <a:srgbClr val="545454"/>
              </a:solidFill>
              <a:latin typeface="อีฟดอวอิ้ง"/>
            </a:endParaRPr>
          </a:p>
          <a:p>
            <a:pPr marL="0" lvl="0" indent="0" algn="l">
              <a:lnSpc>
                <a:spcPts val="6205"/>
              </a:lnSpc>
              <a:spcBef>
                <a:spcPct val="0"/>
              </a:spcBef>
            </a:pPr>
            <a:endParaRPr lang="en-US" sz="3200" spc="139" dirty="0">
              <a:solidFill>
                <a:srgbClr val="545454"/>
              </a:solidFill>
              <a:latin typeface="อีฟดอวอิ้ง"/>
            </a:endParaRPr>
          </a:p>
        </p:txBody>
      </p:sp>
      <p:sp>
        <p:nvSpPr>
          <p:cNvPr id="11" name="TextBox 7">
            <a:extLst>
              <a:ext uri="{FF2B5EF4-FFF2-40B4-BE49-F238E27FC236}">
                <a16:creationId xmlns:a16="http://schemas.microsoft.com/office/drawing/2014/main" id="{01CDC82C-1FFF-EDBC-6F1B-FE6D6609A215}"/>
              </a:ext>
            </a:extLst>
          </p:cNvPr>
          <p:cNvSpPr txBox="1"/>
          <p:nvPr/>
        </p:nvSpPr>
        <p:spPr>
          <a:xfrm>
            <a:off x="0" y="3268287"/>
            <a:ext cx="10276877" cy="2129686"/>
          </a:xfrm>
          <a:prstGeom prst="rect">
            <a:avLst/>
          </a:prstGeom>
        </p:spPr>
        <p:txBody>
          <a:bodyPr lIns="0" tIns="0" rIns="0" bIns="0" rtlCol="0" anchor="t">
            <a:spAutoFit/>
          </a:bodyPr>
          <a:lstStyle/>
          <a:p>
            <a:pPr marL="0" lvl="0" indent="0" algn="ctr">
              <a:lnSpc>
                <a:spcPts val="18599"/>
              </a:lnSpc>
              <a:spcBef>
                <a:spcPct val="0"/>
              </a:spcBef>
            </a:pPr>
            <a:r>
              <a:rPr lang="en-US" sz="13285" spc="265" dirty="0">
                <a:solidFill>
                  <a:srgbClr val="0078AE"/>
                </a:solidFill>
                <a:latin typeface="Funtastic" panose="020B0604020202020204" charset="0"/>
              </a:rPr>
              <a:t>5-4-3-2-1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2531030" y="1735466"/>
            <a:ext cx="12942650" cy="7059652"/>
          </a:xfrm>
          <a:custGeom>
            <a:avLst/>
            <a:gdLst/>
            <a:ahLst/>
            <a:cxnLst/>
            <a:rect l="l" t="t" r="r" b="b"/>
            <a:pathLst>
              <a:path w="12942650" h="7059652">
                <a:moveTo>
                  <a:pt x="0" y="0"/>
                </a:moveTo>
                <a:lnTo>
                  <a:pt x="12942649" y="0"/>
                </a:lnTo>
                <a:lnTo>
                  <a:pt x="12942649" y="7059653"/>
                </a:lnTo>
                <a:lnTo>
                  <a:pt x="0" y="7059653"/>
                </a:lnTo>
                <a:lnTo>
                  <a:pt x="0" y="0"/>
                </a:lnTo>
                <a:close/>
              </a:path>
            </a:pathLst>
          </a:custGeom>
          <a:blipFill>
            <a:blip r:embed="rId4"/>
            <a:stretch>
              <a:fillRect t="-56497" b="-26835"/>
            </a:stretch>
          </a:blipFill>
        </p:spPr>
      </p:sp>
      <p:sp>
        <p:nvSpPr>
          <p:cNvPr id="4" name="Freeform 4"/>
          <p:cNvSpPr/>
          <p:nvPr/>
        </p:nvSpPr>
        <p:spPr>
          <a:xfrm>
            <a:off x="13023539" y="6344978"/>
            <a:ext cx="2450140" cy="2450140"/>
          </a:xfrm>
          <a:custGeom>
            <a:avLst/>
            <a:gdLst/>
            <a:ahLst/>
            <a:cxnLst/>
            <a:rect l="l" t="t" r="r" b="b"/>
            <a:pathLst>
              <a:path w="2450140" h="2450140">
                <a:moveTo>
                  <a:pt x="0" y="0"/>
                </a:moveTo>
                <a:lnTo>
                  <a:pt x="2450140" y="0"/>
                </a:lnTo>
                <a:lnTo>
                  <a:pt x="2450140" y="2450141"/>
                </a:lnTo>
                <a:lnTo>
                  <a:pt x="0" y="2450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905000" y="493049"/>
            <a:ext cx="14934908" cy="795089"/>
          </a:xfrm>
          <a:prstGeom prst="rect">
            <a:avLst/>
          </a:prstGeom>
        </p:spPr>
        <p:txBody>
          <a:bodyPr lIns="0" tIns="0" rIns="0" bIns="0" rtlCol="0" anchor="t">
            <a:spAutoFit/>
          </a:bodyPr>
          <a:lstStyle/>
          <a:p>
            <a:pPr>
              <a:lnSpc>
                <a:spcPts val="6173"/>
              </a:lnSpc>
            </a:pPr>
            <a:r>
              <a:rPr lang="en-US" sz="6299" spc="125" dirty="0">
                <a:solidFill>
                  <a:srgbClr val="0078AE"/>
                </a:solidFill>
                <a:latin typeface="Funtastic" panose="020B0604020202020204" charset="0"/>
              </a:rPr>
              <a:t>MOVEMENT MAKES US LEARN BETTER</a:t>
            </a:r>
          </a:p>
        </p:txBody>
      </p:sp>
      <p:sp>
        <p:nvSpPr>
          <p:cNvPr id="7" name="TextBox 13">
            <a:extLst>
              <a:ext uri="{FF2B5EF4-FFF2-40B4-BE49-F238E27FC236}">
                <a16:creationId xmlns:a16="http://schemas.microsoft.com/office/drawing/2014/main" id="{C5145AB0-2723-E33C-9911-DA935B398538}"/>
              </a:ext>
            </a:extLst>
          </p:cNvPr>
          <p:cNvSpPr txBox="1"/>
          <p:nvPr/>
        </p:nvSpPr>
        <p:spPr>
          <a:xfrm>
            <a:off x="13227459" y="8572058"/>
            <a:ext cx="3125884" cy="765594"/>
          </a:xfrm>
          <a:prstGeom prst="rect">
            <a:avLst/>
          </a:prstGeom>
        </p:spPr>
        <p:txBody>
          <a:bodyPr lIns="0" tIns="0" rIns="0" bIns="0" rtlCol="0" anchor="t">
            <a:spAutoFit/>
          </a:bodyPr>
          <a:lstStyle/>
          <a:p>
            <a:pPr>
              <a:lnSpc>
                <a:spcPts val="7439"/>
              </a:lnSpc>
              <a:spcBef>
                <a:spcPct val="0"/>
              </a:spcBef>
            </a:pPr>
            <a:r>
              <a:rPr lang="en-US" sz="1400" spc="265" dirty="0">
                <a:solidFill>
                  <a:srgbClr val="545454"/>
                </a:solidFill>
                <a:latin typeface="Calibri"/>
                <a:cs typeface="Calibri"/>
              </a:rPr>
              <a:t>(Hillman et al., 2009)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4416931" y="4164480"/>
            <a:ext cx="8915712" cy="5906659"/>
          </a:xfrm>
          <a:custGeom>
            <a:avLst/>
            <a:gdLst/>
            <a:ahLst/>
            <a:cxnLst/>
            <a:rect l="l" t="t" r="r" b="b"/>
            <a:pathLst>
              <a:path w="8915712" h="5906659">
                <a:moveTo>
                  <a:pt x="0" y="0"/>
                </a:moveTo>
                <a:lnTo>
                  <a:pt x="8915713" y="0"/>
                </a:lnTo>
                <a:lnTo>
                  <a:pt x="8915713" y="5906659"/>
                </a:lnTo>
                <a:lnTo>
                  <a:pt x="0" y="5906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029852">
            <a:off x="3734116" y="6120440"/>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 name="Picture 5"/>
          <p:cNvPicPr>
            <a:picLocks noChangeAspect="1"/>
          </p:cNvPicPr>
          <p:nvPr/>
        </p:nvPicPr>
        <p:blipFill>
          <a:blip r:embed="rId8"/>
          <a:srcRect/>
          <a:stretch>
            <a:fillRect/>
          </a:stretch>
        </p:blipFill>
        <p:spPr>
          <a:xfrm>
            <a:off x="2921940" y="4380679"/>
            <a:ext cx="1875428" cy="1963799"/>
          </a:xfrm>
          <a:prstGeom prst="rect">
            <a:avLst/>
          </a:prstGeom>
        </p:spPr>
      </p:pic>
      <p:sp>
        <p:nvSpPr>
          <p:cNvPr id="6" name="Freeform 6"/>
          <p:cNvSpPr/>
          <p:nvPr/>
        </p:nvSpPr>
        <p:spPr>
          <a:xfrm rot="3720818">
            <a:off x="5403602" y="4268259"/>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850565" y="2816418"/>
            <a:ext cx="1348061" cy="1348061"/>
          </a:xfrm>
          <a:custGeom>
            <a:avLst/>
            <a:gdLst/>
            <a:ahLst/>
            <a:cxnLst/>
            <a:rect l="l" t="t" r="r" b="b"/>
            <a:pathLst>
              <a:path w="1348061" h="1348061">
                <a:moveTo>
                  <a:pt x="0" y="0"/>
                </a:moveTo>
                <a:lnTo>
                  <a:pt x="1348062" y="0"/>
                </a:lnTo>
                <a:lnTo>
                  <a:pt x="1348062" y="1348062"/>
                </a:lnTo>
                <a:lnTo>
                  <a:pt x="0" y="13480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7630718">
            <a:off x="9024874" y="4268259"/>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9562755">
            <a:off x="10651385" y="6072570"/>
            <a:ext cx="3271073" cy="543816"/>
          </a:xfrm>
          <a:custGeom>
            <a:avLst/>
            <a:gdLst/>
            <a:ahLst/>
            <a:cxnLst/>
            <a:rect l="l" t="t" r="r" b="b"/>
            <a:pathLst>
              <a:path w="3271073" h="543816">
                <a:moveTo>
                  <a:pt x="0" y="0"/>
                </a:moveTo>
                <a:lnTo>
                  <a:pt x="3271073" y="0"/>
                </a:lnTo>
                <a:lnTo>
                  <a:pt x="3271073" y="543816"/>
                </a:lnTo>
                <a:lnTo>
                  <a:pt x="0" y="543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1123490" y="2495050"/>
            <a:ext cx="1483845" cy="1483845"/>
          </a:xfrm>
          <a:custGeom>
            <a:avLst/>
            <a:gdLst/>
            <a:ahLst/>
            <a:cxnLst/>
            <a:rect l="l" t="t" r="r" b="b"/>
            <a:pathLst>
              <a:path w="1483845" h="1483845">
                <a:moveTo>
                  <a:pt x="0" y="0"/>
                </a:moveTo>
                <a:lnTo>
                  <a:pt x="1483845" y="0"/>
                </a:lnTo>
                <a:lnTo>
                  <a:pt x="1483845" y="1483845"/>
                </a:lnTo>
                <a:lnTo>
                  <a:pt x="0" y="14838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639539" y="4843405"/>
            <a:ext cx="1607204" cy="1548943"/>
          </a:xfrm>
          <a:custGeom>
            <a:avLst/>
            <a:gdLst/>
            <a:ahLst/>
            <a:cxnLst/>
            <a:rect l="l" t="t" r="r" b="b"/>
            <a:pathLst>
              <a:path w="1607204" h="1548943">
                <a:moveTo>
                  <a:pt x="0" y="0"/>
                </a:moveTo>
                <a:lnTo>
                  <a:pt x="1607205" y="0"/>
                </a:lnTo>
                <a:lnTo>
                  <a:pt x="1607205" y="1548943"/>
                </a:lnTo>
                <a:lnTo>
                  <a:pt x="0" y="15489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1407334" y="313290"/>
            <a:ext cx="14934908" cy="795089"/>
          </a:xfrm>
          <a:prstGeom prst="rect">
            <a:avLst/>
          </a:prstGeom>
        </p:spPr>
        <p:txBody>
          <a:bodyPr lIns="0" tIns="0" rIns="0" bIns="0" rtlCol="0" anchor="t">
            <a:spAutoFit/>
          </a:bodyPr>
          <a:lstStyle/>
          <a:p>
            <a:pPr algn="ctr">
              <a:lnSpc>
                <a:spcPts val="6173"/>
              </a:lnSpc>
            </a:pPr>
            <a:r>
              <a:rPr lang="en-US" sz="6299" spc="125" dirty="0">
                <a:solidFill>
                  <a:srgbClr val="0078AE"/>
                </a:solidFill>
                <a:latin typeface="Funtastic" panose="020B0604020202020204" charset="0"/>
              </a:rPr>
              <a:t>GET YOUR DAILY DOSE OF HAPPY</a:t>
            </a:r>
          </a:p>
        </p:txBody>
      </p:sp>
      <p:sp>
        <p:nvSpPr>
          <p:cNvPr id="13" name="TextBox 13"/>
          <p:cNvSpPr txBox="1"/>
          <p:nvPr/>
        </p:nvSpPr>
        <p:spPr>
          <a:xfrm>
            <a:off x="1857906" y="3367562"/>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Dopamine</a:t>
            </a:r>
          </a:p>
        </p:txBody>
      </p:sp>
      <p:sp>
        <p:nvSpPr>
          <p:cNvPr id="14" name="TextBox 14"/>
          <p:cNvSpPr txBox="1"/>
          <p:nvPr/>
        </p:nvSpPr>
        <p:spPr>
          <a:xfrm>
            <a:off x="4797369" y="1803302"/>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Oxytocin</a:t>
            </a:r>
          </a:p>
        </p:txBody>
      </p:sp>
      <p:sp>
        <p:nvSpPr>
          <p:cNvPr id="15" name="TextBox 15"/>
          <p:cNvSpPr txBox="1"/>
          <p:nvPr/>
        </p:nvSpPr>
        <p:spPr>
          <a:xfrm>
            <a:off x="11046289" y="1481934"/>
            <a:ext cx="3524605"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Serotonin</a:t>
            </a:r>
          </a:p>
        </p:txBody>
      </p:sp>
      <p:sp>
        <p:nvSpPr>
          <p:cNvPr id="16" name="TextBox 16"/>
          <p:cNvSpPr txBox="1"/>
          <p:nvPr/>
        </p:nvSpPr>
        <p:spPr>
          <a:xfrm>
            <a:off x="13474473" y="3769345"/>
            <a:ext cx="3544541"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Endorphins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pic>
        <p:nvPicPr>
          <p:cNvPr id="5" name="Picture 5"/>
          <p:cNvPicPr>
            <a:picLocks noChangeAspect="1"/>
          </p:cNvPicPr>
          <p:nvPr/>
        </p:nvPicPr>
        <p:blipFill>
          <a:blip r:embed="rId4"/>
          <a:srcRect/>
          <a:stretch>
            <a:fillRect/>
          </a:stretch>
        </p:blipFill>
        <p:spPr>
          <a:xfrm>
            <a:off x="5279378" y="7166742"/>
            <a:ext cx="1875428" cy="1963799"/>
          </a:xfrm>
          <a:prstGeom prst="rect">
            <a:avLst/>
          </a:prstGeom>
        </p:spPr>
      </p:pic>
      <p:sp>
        <p:nvSpPr>
          <p:cNvPr id="7" name="Freeform 7"/>
          <p:cNvSpPr/>
          <p:nvPr/>
        </p:nvSpPr>
        <p:spPr>
          <a:xfrm>
            <a:off x="5475518" y="5334590"/>
            <a:ext cx="1348061" cy="1348061"/>
          </a:xfrm>
          <a:custGeom>
            <a:avLst/>
            <a:gdLst/>
            <a:ahLst/>
            <a:cxnLst/>
            <a:rect l="l" t="t" r="r" b="b"/>
            <a:pathLst>
              <a:path w="1348061" h="1348061">
                <a:moveTo>
                  <a:pt x="0" y="0"/>
                </a:moveTo>
                <a:lnTo>
                  <a:pt x="1348062" y="0"/>
                </a:lnTo>
                <a:lnTo>
                  <a:pt x="1348062" y="1348062"/>
                </a:lnTo>
                <a:lnTo>
                  <a:pt x="0" y="13480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5408490" y="3227284"/>
            <a:ext cx="1483845" cy="1483845"/>
          </a:xfrm>
          <a:custGeom>
            <a:avLst/>
            <a:gdLst/>
            <a:ahLst/>
            <a:cxnLst/>
            <a:rect l="l" t="t" r="r" b="b"/>
            <a:pathLst>
              <a:path w="1483845" h="1483845">
                <a:moveTo>
                  <a:pt x="0" y="0"/>
                </a:moveTo>
                <a:lnTo>
                  <a:pt x="1483845" y="0"/>
                </a:lnTo>
                <a:lnTo>
                  <a:pt x="1483845" y="1483845"/>
                </a:lnTo>
                <a:lnTo>
                  <a:pt x="0" y="1483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406367" y="1289389"/>
            <a:ext cx="1607204" cy="1548943"/>
          </a:xfrm>
          <a:custGeom>
            <a:avLst/>
            <a:gdLst/>
            <a:ahLst/>
            <a:cxnLst/>
            <a:rect l="l" t="t" r="r" b="b"/>
            <a:pathLst>
              <a:path w="1607204" h="1548943">
                <a:moveTo>
                  <a:pt x="0" y="0"/>
                </a:moveTo>
                <a:lnTo>
                  <a:pt x="1607205" y="0"/>
                </a:lnTo>
                <a:lnTo>
                  <a:pt x="1607205" y="1548943"/>
                </a:lnTo>
                <a:lnTo>
                  <a:pt x="0" y="1548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981200" y="467242"/>
            <a:ext cx="14934908" cy="795089"/>
          </a:xfrm>
          <a:prstGeom prst="rect">
            <a:avLst/>
          </a:prstGeom>
        </p:spPr>
        <p:txBody>
          <a:bodyPr lIns="0" tIns="0" rIns="0" bIns="0" rtlCol="0" anchor="t">
            <a:spAutoFit/>
          </a:bodyPr>
          <a:lstStyle/>
          <a:p>
            <a:pPr algn="ctr">
              <a:lnSpc>
                <a:spcPts val="6173"/>
              </a:lnSpc>
            </a:pPr>
            <a:r>
              <a:rPr lang="en-US" sz="6250" spc="125" dirty="0">
                <a:solidFill>
                  <a:srgbClr val="0078AE"/>
                </a:solidFill>
                <a:latin typeface="Funtastic"/>
              </a:rPr>
              <a:t>MATCHING</a:t>
            </a:r>
          </a:p>
        </p:txBody>
      </p:sp>
      <p:sp>
        <p:nvSpPr>
          <p:cNvPr id="13" name="TextBox 13"/>
          <p:cNvSpPr txBox="1"/>
          <p:nvPr/>
        </p:nvSpPr>
        <p:spPr>
          <a:xfrm>
            <a:off x="1357843" y="7903843"/>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Dopamine</a:t>
            </a:r>
          </a:p>
        </p:txBody>
      </p:sp>
      <p:sp>
        <p:nvSpPr>
          <p:cNvPr id="14" name="TextBox 14"/>
          <p:cNvSpPr txBox="1"/>
          <p:nvPr/>
        </p:nvSpPr>
        <p:spPr>
          <a:xfrm>
            <a:off x="1350510" y="5500193"/>
            <a:ext cx="3125884"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Oxytocin</a:t>
            </a:r>
          </a:p>
        </p:txBody>
      </p:sp>
      <p:sp>
        <p:nvSpPr>
          <p:cNvPr id="15" name="TextBox 15"/>
          <p:cNvSpPr txBox="1"/>
          <p:nvPr/>
        </p:nvSpPr>
        <p:spPr>
          <a:xfrm>
            <a:off x="1348648" y="3464325"/>
            <a:ext cx="3524605"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Serotonin</a:t>
            </a:r>
          </a:p>
        </p:txBody>
      </p:sp>
      <p:sp>
        <p:nvSpPr>
          <p:cNvPr id="16" name="TextBox 16"/>
          <p:cNvSpPr txBox="1"/>
          <p:nvPr/>
        </p:nvSpPr>
        <p:spPr>
          <a:xfrm>
            <a:off x="1401536" y="1554783"/>
            <a:ext cx="3544541" cy="1013116"/>
          </a:xfrm>
          <a:prstGeom prst="rect">
            <a:avLst/>
          </a:prstGeom>
        </p:spPr>
        <p:txBody>
          <a:bodyPr lIns="0" tIns="0" rIns="0" bIns="0" rtlCol="0" anchor="t">
            <a:spAutoFit/>
          </a:bodyPr>
          <a:lstStyle/>
          <a:p>
            <a:pPr marL="0" lvl="0" indent="0" algn="l">
              <a:lnSpc>
                <a:spcPts val="7439"/>
              </a:lnSpc>
              <a:spcBef>
                <a:spcPct val="0"/>
              </a:spcBef>
            </a:pPr>
            <a:r>
              <a:rPr lang="en-US" sz="5314" spc="265" dirty="0">
                <a:solidFill>
                  <a:srgbClr val="545454"/>
                </a:solidFill>
                <a:latin typeface="อีฟดอวอิ้ง"/>
              </a:rPr>
              <a:t>Endorphins</a:t>
            </a:r>
          </a:p>
        </p:txBody>
      </p:sp>
      <p:sp>
        <p:nvSpPr>
          <p:cNvPr id="17" name="TextBox 16">
            <a:extLst>
              <a:ext uri="{FF2B5EF4-FFF2-40B4-BE49-F238E27FC236}">
                <a16:creationId xmlns:a16="http://schemas.microsoft.com/office/drawing/2014/main" id="{DA570D37-5BF8-2CB0-0C94-D153C47C75C1}"/>
              </a:ext>
            </a:extLst>
          </p:cNvPr>
          <p:cNvSpPr txBox="1"/>
          <p:nvPr/>
        </p:nvSpPr>
        <p:spPr>
          <a:xfrm>
            <a:off x="11581380" y="1501205"/>
            <a:ext cx="7223572" cy="896399"/>
          </a:xfrm>
          <a:prstGeom prst="rect">
            <a:avLst/>
          </a:prstGeom>
        </p:spPr>
        <p:txBody>
          <a:bodyPr wrap="square" lIns="0" tIns="0" rIns="0" bIns="0" rtlCol="0" anchor="t">
            <a:spAutoFit/>
          </a:bodyPr>
          <a:lstStyle/>
          <a:p>
            <a:pPr>
              <a:lnSpc>
                <a:spcPts val="7439"/>
              </a:lnSpc>
              <a:spcBef>
                <a:spcPct val="0"/>
              </a:spcBef>
            </a:pPr>
            <a:r>
              <a:rPr lang="en-US" sz="4800" spc="265" dirty="0">
                <a:solidFill>
                  <a:srgbClr val="545454"/>
                </a:solidFill>
                <a:latin typeface="อีฟดอวอิ้ง"/>
                <a:cs typeface="อีฟดอวอิ้ง"/>
              </a:rPr>
              <a:t>Makes you feel happy</a:t>
            </a:r>
            <a:endParaRPr lang="en-US" sz="4800" spc="265" dirty="0">
              <a:solidFill>
                <a:srgbClr val="545454"/>
              </a:solidFill>
              <a:latin typeface="อีฟดอวอิ้ง"/>
            </a:endParaRPr>
          </a:p>
        </p:txBody>
      </p:sp>
      <p:sp>
        <p:nvSpPr>
          <p:cNvPr id="18" name="TextBox 17">
            <a:extLst>
              <a:ext uri="{FF2B5EF4-FFF2-40B4-BE49-F238E27FC236}">
                <a16:creationId xmlns:a16="http://schemas.microsoft.com/office/drawing/2014/main" id="{79FD7DC4-C9CE-0AAC-C2C5-7FD277AFCC99}"/>
              </a:ext>
            </a:extLst>
          </p:cNvPr>
          <p:cNvSpPr txBox="1"/>
          <p:nvPr/>
        </p:nvSpPr>
        <p:spPr>
          <a:xfrm>
            <a:off x="11581379" y="3054969"/>
            <a:ext cx="7223572" cy="1845377"/>
          </a:xfrm>
          <a:prstGeom prst="rect">
            <a:avLst/>
          </a:prstGeom>
        </p:spPr>
        <p:txBody>
          <a:bodyPr wrap="square" lIns="0" tIns="0" rIns="0" bIns="0" rtlCol="0" anchor="t">
            <a:spAutoFit/>
          </a:bodyPr>
          <a:lstStyle/>
          <a:p>
            <a:pPr>
              <a:lnSpc>
                <a:spcPts val="7439"/>
              </a:lnSpc>
              <a:spcBef>
                <a:spcPct val="0"/>
              </a:spcBef>
            </a:pPr>
            <a:r>
              <a:rPr lang="en-US" sz="4800" spc="265" dirty="0">
                <a:solidFill>
                  <a:srgbClr val="545454"/>
                </a:solidFill>
                <a:latin typeface="อีฟดอวอิ้ง"/>
                <a:cs typeface="อีฟดอวอิ้ง"/>
              </a:rPr>
              <a:t>Makes you feel confident</a:t>
            </a:r>
            <a:endParaRPr lang="en-US" dirty="0"/>
          </a:p>
        </p:txBody>
      </p:sp>
      <p:sp>
        <p:nvSpPr>
          <p:cNvPr id="19" name="TextBox 18">
            <a:extLst>
              <a:ext uri="{FF2B5EF4-FFF2-40B4-BE49-F238E27FC236}">
                <a16:creationId xmlns:a16="http://schemas.microsoft.com/office/drawing/2014/main" id="{E59AE0B9-A04F-8D78-5B60-DA913EBAF1B0}"/>
              </a:ext>
            </a:extLst>
          </p:cNvPr>
          <p:cNvSpPr txBox="1"/>
          <p:nvPr/>
        </p:nvSpPr>
        <p:spPr>
          <a:xfrm>
            <a:off x="11581379" y="5430267"/>
            <a:ext cx="7223572" cy="1845377"/>
          </a:xfrm>
          <a:prstGeom prst="rect">
            <a:avLst/>
          </a:prstGeom>
        </p:spPr>
        <p:txBody>
          <a:bodyPr wrap="square" lIns="0" tIns="0" rIns="0" bIns="0" rtlCol="0" anchor="t">
            <a:spAutoFit/>
          </a:bodyPr>
          <a:lstStyle/>
          <a:p>
            <a:pPr>
              <a:lnSpc>
                <a:spcPts val="7439"/>
              </a:lnSpc>
              <a:spcBef>
                <a:spcPct val="0"/>
              </a:spcBef>
            </a:pPr>
            <a:r>
              <a:rPr lang="en-US" sz="4800" spc="265" dirty="0">
                <a:solidFill>
                  <a:srgbClr val="545454"/>
                </a:solidFill>
                <a:latin typeface="อีฟดอวอิ้ง"/>
                <a:cs typeface="อีฟดอวอิ้ง"/>
              </a:rPr>
              <a:t>Makes you feel joy + excitement</a:t>
            </a:r>
            <a:endParaRPr lang="en-US" dirty="0"/>
          </a:p>
        </p:txBody>
      </p:sp>
      <p:sp>
        <p:nvSpPr>
          <p:cNvPr id="20" name="TextBox 19">
            <a:extLst>
              <a:ext uri="{FF2B5EF4-FFF2-40B4-BE49-F238E27FC236}">
                <a16:creationId xmlns:a16="http://schemas.microsoft.com/office/drawing/2014/main" id="{9893B1A4-A0B9-801A-166F-69AC3217D9C9}"/>
              </a:ext>
            </a:extLst>
          </p:cNvPr>
          <p:cNvSpPr txBox="1"/>
          <p:nvPr/>
        </p:nvSpPr>
        <p:spPr>
          <a:xfrm>
            <a:off x="11581379" y="7698407"/>
            <a:ext cx="7223572" cy="896399"/>
          </a:xfrm>
          <a:prstGeom prst="rect">
            <a:avLst/>
          </a:prstGeom>
        </p:spPr>
        <p:txBody>
          <a:bodyPr wrap="square" lIns="0" tIns="0" rIns="0" bIns="0" rtlCol="0" anchor="t">
            <a:spAutoFit/>
          </a:bodyPr>
          <a:lstStyle/>
          <a:p>
            <a:pPr>
              <a:lnSpc>
                <a:spcPts val="7439"/>
              </a:lnSpc>
              <a:spcBef>
                <a:spcPct val="0"/>
              </a:spcBef>
            </a:pPr>
            <a:r>
              <a:rPr lang="en-US" sz="4800" spc="265" dirty="0">
                <a:solidFill>
                  <a:srgbClr val="545454"/>
                </a:solidFill>
                <a:latin typeface="อีฟดอวอิ้ง"/>
                <a:cs typeface="อีฟดอวอิ้ง"/>
              </a:rPr>
              <a:t>Makes you feel love</a:t>
            </a:r>
            <a:endParaRPr lang="en-US" dirty="0"/>
          </a:p>
        </p:txBody>
      </p:sp>
    </p:spTree>
    <p:extLst>
      <p:ext uri="{BB962C8B-B14F-4D97-AF65-F5344CB8AC3E}">
        <p14:creationId xmlns:p14="http://schemas.microsoft.com/office/powerpoint/2010/main" val="3769990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8207687" y="9258300"/>
            <a:ext cx="5880749"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657508" y="7854319"/>
            <a:ext cx="1601792" cy="1521702"/>
          </a:xfrm>
          <a:custGeom>
            <a:avLst/>
            <a:gdLst/>
            <a:ahLst/>
            <a:cxnLst/>
            <a:rect l="l" t="t" r="r" b="b"/>
            <a:pathLst>
              <a:path w="1601792" h="1521702">
                <a:moveTo>
                  <a:pt x="0" y="0"/>
                </a:moveTo>
                <a:lnTo>
                  <a:pt x="1601792" y="0"/>
                </a:lnTo>
                <a:lnTo>
                  <a:pt x="1601792" y="1521703"/>
                </a:lnTo>
                <a:lnTo>
                  <a:pt x="0" y="152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935653" y="439881"/>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028700" y="2122142"/>
            <a:ext cx="11884683" cy="2209552"/>
          </a:xfrm>
          <a:prstGeom prst="rect">
            <a:avLst/>
          </a:prstGeom>
        </p:spPr>
        <p:txBody>
          <a:bodyPr lIns="0" tIns="0" rIns="0" bIns="0" rtlCol="0" anchor="t">
            <a:spAutoFit/>
          </a:bodyPr>
          <a:lstStyle/>
          <a:p>
            <a:pPr>
              <a:lnSpc>
                <a:spcPts val="8413"/>
              </a:lnSpc>
            </a:pPr>
            <a:r>
              <a:rPr lang="en-US" sz="6009">
                <a:solidFill>
                  <a:srgbClr val="0078AE"/>
                </a:solidFill>
                <a:latin typeface="Funtastic"/>
              </a:rPr>
              <a:t>Movement Break! </a:t>
            </a:r>
          </a:p>
          <a:p>
            <a:pPr marL="0" lvl="0" indent="0" algn="l">
              <a:lnSpc>
                <a:spcPts val="8413"/>
              </a:lnSpc>
              <a:spcBef>
                <a:spcPct val="0"/>
              </a:spcBef>
            </a:pPr>
            <a:r>
              <a:rPr lang="en-US" sz="6009">
                <a:solidFill>
                  <a:srgbClr val="0078AE"/>
                </a:solidFill>
                <a:latin typeface="Funtastic"/>
              </a:rPr>
              <a:t>Minute to Win It</a:t>
            </a:r>
          </a:p>
        </p:txBody>
      </p:sp>
      <p:sp>
        <p:nvSpPr>
          <p:cNvPr id="10" name="TextBox 10"/>
          <p:cNvSpPr txBox="1"/>
          <p:nvPr/>
        </p:nvSpPr>
        <p:spPr>
          <a:xfrm>
            <a:off x="405306" y="5807211"/>
            <a:ext cx="7325003" cy="2269852"/>
          </a:xfrm>
          <a:prstGeom prst="rect">
            <a:avLst/>
          </a:prstGeom>
        </p:spPr>
        <p:txBody>
          <a:bodyPr wrap="square" lIns="0" tIns="0" rIns="0" bIns="0" rtlCol="0" anchor="t">
            <a:spAutoFit/>
          </a:bodyPr>
          <a:lstStyle/>
          <a:p>
            <a:pPr algn="ctr">
              <a:lnSpc>
                <a:spcPts val="5857"/>
              </a:lnSpc>
            </a:pPr>
            <a:r>
              <a:rPr lang="en-US" sz="4800" spc="195" dirty="0">
                <a:solidFill>
                  <a:srgbClr val="545454"/>
                </a:solidFill>
                <a:latin typeface="อีฟดอวอิ้ง"/>
              </a:rPr>
              <a:t>How many </a:t>
            </a:r>
            <a:r>
              <a:rPr lang="en-US" sz="4800" b="1" spc="195" dirty="0">
                <a:solidFill>
                  <a:srgbClr val="545454"/>
                </a:solidFill>
                <a:latin typeface="อีฟดอวอิ้ง"/>
              </a:rPr>
              <a:t>lateral jumps </a:t>
            </a:r>
            <a:r>
              <a:rPr lang="en-US" sz="4800" spc="195" dirty="0">
                <a:solidFill>
                  <a:srgbClr val="545454"/>
                </a:solidFill>
                <a:latin typeface="อีฟดอวอิ้ง"/>
              </a:rPr>
              <a:t>can you do in 1 minute?</a:t>
            </a:r>
          </a:p>
          <a:p>
            <a:pPr marL="0" lvl="1" indent="0" algn="ctr">
              <a:lnSpc>
                <a:spcPts val="5857"/>
              </a:lnSpc>
              <a:spcBef>
                <a:spcPct val="0"/>
              </a:spcBef>
            </a:pPr>
            <a:endParaRPr lang="en-US" sz="4800" spc="195" dirty="0">
              <a:solidFill>
                <a:srgbClr val="545454"/>
              </a:solidFill>
              <a:latin typeface="อีฟดอวอิ้ง"/>
            </a:endParaRPr>
          </a:p>
        </p:txBody>
      </p:sp>
      <p:sp>
        <p:nvSpPr>
          <p:cNvPr id="11" name="Freeform 11"/>
          <p:cNvSpPr/>
          <p:nvPr/>
        </p:nvSpPr>
        <p:spPr>
          <a:xfrm rot="5400000">
            <a:off x="7529745" y="1600698"/>
            <a:ext cx="6197725" cy="5053728"/>
          </a:xfrm>
          <a:custGeom>
            <a:avLst/>
            <a:gdLst/>
            <a:ahLst/>
            <a:cxnLst/>
            <a:rect l="l" t="t" r="r" b="b"/>
            <a:pathLst>
              <a:path w="6197725" h="5053728">
                <a:moveTo>
                  <a:pt x="0" y="0"/>
                </a:moveTo>
                <a:lnTo>
                  <a:pt x="6197725" y="0"/>
                </a:lnTo>
                <a:lnTo>
                  <a:pt x="6197725" y="5053729"/>
                </a:lnTo>
                <a:lnTo>
                  <a:pt x="0" y="5053729"/>
                </a:lnTo>
                <a:lnTo>
                  <a:pt x="0" y="0"/>
                </a:lnTo>
                <a:close/>
              </a:path>
            </a:pathLst>
          </a:custGeom>
          <a:blipFill>
            <a:blip r:embed="rId10"/>
            <a:stretch>
              <a:fillRect/>
            </a:stretch>
          </a:blipFill>
        </p:spPr>
      </p:sp>
      <p:sp>
        <p:nvSpPr>
          <p:cNvPr id="12" name="Freeform 12"/>
          <p:cNvSpPr/>
          <p:nvPr/>
        </p:nvSpPr>
        <p:spPr>
          <a:xfrm rot="-10194585">
            <a:off x="10173777" y="7377983"/>
            <a:ext cx="1948570" cy="2474374"/>
          </a:xfrm>
          <a:custGeom>
            <a:avLst/>
            <a:gdLst/>
            <a:ahLst/>
            <a:cxnLst/>
            <a:rect l="l" t="t" r="r" b="b"/>
            <a:pathLst>
              <a:path w="1948570" h="2474374">
                <a:moveTo>
                  <a:pt x="0" y="0"/>
                </a:moveTo>
                <a:lnTo>
                  <a:pt x="1948569" y="0"/>
                </a:lnTo>
                <a:lnTo>
                  <a:pt x="1948569" y="2474374"/>
                </a:lnTo>
                <a:lnTo>
                  <a:pt x="0" y="24743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0">
            <a:extLst>
              <a:ext uri="{FF2B5EF4-FFF2-40B4-BE49-F238E27FC236}">
                <a16:creationId xmlns:a16="http://schemas.microsoft.com/office/drawing/2014/main" id="{FF19D6E6-4CE7-2C2C-4C45-2342503E81A4}"/>
              </a:ext>
            </a:extLst>
          </p:cNvPr>
          <p:cNvSpPr txBox="1"/>
          <p:nvPr/>
        </p:nvSpPr>
        <p:spPr>
          <a:xfrm rot="896598">
            <a:off x="11904109" y="1616597"/>
            <a:ext cx="6063087" cy="4500784"/>
          </a:xfrm>
          <a:prstGeom prst="rect">
            <a:avLst/>
          </a:prstGeom>
        </p:spPr>
        <p:txBody>
          <a:bodyPr lIns="0" tIns="0" rIns="0" bIns="0" rtlCol="0" anchor="t">
            <a:spAutoFit/>
          </a:bodyPr>
          <a:lstStyle/>
          <a:p>
            <a:pPr algn="ctr">
              <a:lnSpc>
                <a:spcPts val="5857"/>
              </a:lnSpc>
            </a:pPr>
            <a:endParaRPr lang="en-US" sz="3904" spc="195" dirty="0">
              <a:solidFill>
                <a:srgbClr val="545454"/>
              </a:solidFill>
              <a:latin typeface="อีฟดอวอิ้ง"/>
            </a:endParaRPr>
          </a:p>
          <a:p>
            <a:pPr algn="ctr">
              <a:lnSpc>
                <a:spcPts val="5857"/>
              </a:lnSpc>
            </a:pPr>
            <a:endParaRPr lang="en-US" sz="3904" spc="195" dirty="0">
              <a:solidFill>
                <a:srgbClr val="545454"/>
              </a:solidFill>
              <a:latin typeface="อีฟดอวอิ้ง"/>
            </a:endParaRPr>
          </a:p>
          <a:p>
            <a:pPr algn="ctr">
              <a:lnSpc>
                <a:spcPts val="5857"/>
              </a:lnSpc>
            </a:pPr>
            <a:r>
              <a:rPr lang="en-US" sz="3904" spc="195" dirty="0">
                <a:solidFill>
                  <a:srgbClr val="545454"/>
                </a:solidFill>
                <a:latin typeface="อีฟดอวอิ้ง"/>
              </a:rPr>
              <a:t>Try to keep moving the whole time.</a:t>
            </a:r>
          </a:p>
          <a:p>
            <a:pPr algn="ctr">
              <a:lnSpc>
                <a:spcPts val="5857"/>
              </a:lnSpc>
            </a:pPr>
            <a:endParaRPr lang="en-US" sz="3904" spc="195" dirty="0">
              <a:solidFill>
                <a:srgbClr val="545454"/>
              </a:solidFill>
              <a:latin typeface="อีฟดอวอิ้ง"/>
            </a:endParaRPr>
          </a:p>
          <a:p>
            <a:pPr marL="0" lvl="1" indent="0" algn="ctr">
              <a:lnSpc>
                <a:spcPts val="5857"/>
              </a:lnSpc>
              <a:spcBef>
                <a:spcPct val="0"/>
              </a:spcBef>
            </a:pPr>
            <a:endParaRPr lang="en-US" sz="3904" spc="195" dirty="0">
              <a:solidFill>
                <a:srgbClr val="545454"/>
              </a:solidFill>
              <a:latin typeface="อีฟดอวอิ้ง"/>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E137FE43-73A4-7185-5049-AC6D4844854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rot="534014">
            <a:off x="6877909" y="2042123"/>
            <a:ext cx="5681318" cy="4885933"/>
          </a:xfrm>
          <a:custGeom>
            <a:avLst/>
            <a:gdLst/>
            <a:ahLst/>
            <a:cxnLst/>
            <a:rect l="l" t="t" r="r" b="b"/>
            <a:pathLst>
              <a:path w="5681318" h="4885933">
                <a:moveTo>
                  <a:pt x="0" y="0"/>
                </a:moveTo>
                <a:lnTo>
                  <a:pt x="5681318" y="0"/>
                </a:lnTo>
                <a:lnTo>
                  <a:pt x="5681318" y="4885933"/>
                </a:lnTo>
                <a:lnTo>
                  <a:pt x="0" y="4885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704912" y="6378419"/>
            <a:ext cx="4547033" cy="3165872"/>
          </a:xfrm>
          <a:custGeom>
            <a:avLst/>
            <a:gdLst/>
            <a:ahLst/>
            <a:cxnLst/>
            <a:rect l="l" t="t" r="r" b="b"/>
            <a:pathLst>
              <a:path w="4547033" h="3165872">
                <a:moveTo>
                  <a:pt x="0" y="0"/>
                </a:moveTo>
                <a:lnTo>
                  <a:pt x="4547032" y="0"/>
                </a:lnTo>
                <a:lnTo>
                  <a:pt x="4547032" y="3165871"/>
                </a:lnTo>
                <a:lnTo>
                  <a:pt x="0" y="3165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987483" y="1747733"/>
            <a:ext cx="2737357" cy="2737357"/>
          </a:xfrm>
          <a:custGeom>
            <a:avLst/>
            <a:gdLst/>
            <a:ahLst/>
            <a:cxnLst/>
            <a:rect l="l" t="t" r="r" b="b"/>
            <a:pathLst>
              <a:path w="2737357" h="2737357">
                <a:moveTo>
                  <a:pt x="0" y="0"/>
                </a:moveTo>
                <a:lnTo>
                  <a:pt x="2737357" y="0"/>
                </a:lnTo>
                <a:lnTo>
                  <a:pt x="2737357" y="2737357"/>
                </a:lnTo>
                <a:lnTo>
                  <a:pt x="0" y="27373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535962" y="7111933"/>
            <a:ext cx="2146367" cy="2146367"/>
          </a:xfrm>
          <a:custGeom>
            <a:avLst/>
            <a:gdLst/>
            <a:ahLst/>
            <a:cxnLst/>
            <a:rect l="l" t="t" r="r" b="b"/>
            <a:pathLst>
              <a:path w="2146367" h="2146367">
                <a:moveTo>
                  <a:pt x="0" y="0"/>
                </a:moveTo>
                <a:lnTo>
                  <a:pt x="2146367" y="0"/>
                </a:lnTo>
                <a:lnTo>
                  <a:pt x="2146367" y="2146367"/>
                </a:lnTo>
                <a:lnTo>
                  <a:pt x="0" y="2146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7"/>
          <p:cNvPicPr>
            <a:picLocks noChangeAspect="1"/>
          </p:cNvPicPr>
          <p:nvPr/>
        </p:nvPicPr>
        <p:blipFill>
          <a:blip r:embed="rId12"/>
          <a:srcRect/>
          <a:stretch>
            <a:fillRect/>
          </a:stretch>
        </p:blipFill>
        <p:spPr>
          <a:xfrm>
            <a:off x="3633542" y="2856927"/>
            <a:ext cx="2900608" cy="2813590"/>
          </a:xfrm>
          <a:prstGeom prst="rect">
            <a:avLst/>
          </a:prstGeom>
        </p:spPr>
      </p:pic>
      <p:sp>
        <p:nvSpPr>
          <p:cNvPr id="8" name="Freeform 8"/>
          <p:cNvSpPr/>
          <p:nvPr/>
        </p:nvSpPr>
        <p:spPr>
          <a:xfrm>
            <a:off x="1379438" y="5143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79438" y="800100"/>
            <a:ext cx="15079762" cy="962058"/>
          </a:xfrm>
          <a:prstGeom prst="rect">
            <a:avLst/>
          </a:prstGeom>
        </p:spPr>
        <p:txBody>
          <a:bodyPr wrap="square" lIns="0" tIns="0" rIns="0" bIns="0" rtlCol="0" anchor="t">
            <a:spAutoFit/>
          </a:bodyPr>
          <a:lstStyle/>
          <a:p>
            <a:pPr marL="0" lvl="0" indent="0" algn="l">
              <a:lnSpc>
                <a:spcPts val="8413"/>
              </a:lnSpc>
              <a:spcBef>
                <a:spcPct val="0"/>
              </a:spcBef>
            </a:pPr>
            <a:r>
              <a:rPr lang="en-US" sz="6009" spc="120" dirty="0">
                <a:solidFill>
                  <a:srgbClr val="0078AE"/>
                </a:solidFill>
                <a:latin typeface="Funtastic" panose="020B0604020202020204" charset="0"/>
              </a:rPr>
              <a:t>How do you feel now? </a:t>
            </a:r>
          </a:p>
        </p:txBody>
      </p:sp>
      <p:sp>
        <p:nvSpPr>
          <p:cNvPr id="10" name="Freeform 5">
            <a:extLst>
              <a:ext uri="{FF2B5EF4-FFF2-40B4-BE49-F238E27FC236}">
                <a16:creationId xmlns:a16="http://schemas.microsoft.com/office/drawing/2014/main" id="{7E7254D6-1E79-9035-DA1C-873D2E6CE7D2}"/>
              </a:ext>
            </a:extLst>
          </p:cNvPr>
          <p:cNvSpPr/>
          <p:nvPr/>
        </p:nvSpPr>
        <p:spPr>
          <a:xfrm>
            <a:off x="13356161" y="8368305"/>
            <a:ext cx="4570298" cy="1779989"/>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duotone>
                <a:prstClr val="black"/>
                <a:srgbClr val="049792">
                  <a:tint val="45000"/>
                  <a:satMod val="400000"/>
                </a:srgb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l="-3253" t="-9548" b="-12978"/>
            </a:stretch>
          </a:blipFill>
        </p:spPr>
      </p:sp>
      <p:sp>
        <p:nvSpPr>
          <p:cNvPr id="3" name="Freeform 3"/>
          <p:cNvSpPr/>
          <p:nvPr/>
        </p:nvSpPr>
        <p:spPr>
          <a:xfrm>
            <a:off x="302206" y="2019300"/>
            <a:ext cx="8811314" cy="7255234"/>
          </a:xfrm>
          <a:custGeom>
            <a:avLst/>
            <a:gdLst/>
            <a:ahLst/>
            <a:cxnLst/>
            <a:rect l="l" t="t" r="r" b="b"/>
            <a:pathLst>
              <a:path w="11988008" h="8991006">
                <a:moveTo>
                  <a:pt x="0" y="0"/>
                </a:moveTo>
                <a:lnTo>
                  <a:pt x="11988008" y="0"/>
                </a:lnTo>
                <a:lnTo>
                  <a:pt x="11988008" y="8991006"/>
                </a:lnTo>
                <a:lnTo>
                  <a:pt x="0" y="8991006"/>
                </a:lnTo>
                <a:lnTo>
                  <a:pt x="0" y="0"/>
                </a:lnTo>
                <a:close/>
              </a:path>
            </a:pathLst>
          </a:custGeom>
          <a:blipFill>
            <a:blip r:embed="rId5"/>
            <a:stretch>
              <a:fillRect/>
            </a:stretch>
          </a:blipFill>
        </p:spPr>
      </p:sp>
      <p:sp>
        <p:nvSpPr>
          <p:cNvPr id="4" name="TextBox 4"/>
          <p:cNvSpPr txBox="1"/>
          <p:nvPr/>
        </p:nvSpPr>
        <p:spPr>
          <a:xfrm>
            <a:off x="414731" y="374105"/>
            <a:ext cx="16844569" cy="807913"/>
          </a:xfrm>
          <a:prstGeom prst="rect">
            <a:avLst/>
          </a:prstGeom>
        </p:spPr>
        <p:txBody>
          <a:bodyPr wrap="square" lIns="0" tIns="0" rIns="0" bIns="0" rtlCol="0" anchor="t">
            <a:spAutoFit/>
          </a:bodyPr>
          <a:lstStyle/>
          <a:p>
            <a:pPr>
              <a:lnSpc>
                <a:spcPts val="6271"/>
              </a:lnSpc>
            </a:pPr>
            <a:r>
              <a:rPr lang="en-US" sz="6399" spc="127" dirty="0">
                <a:solidFill>
                  <a:srgbClr val="0078AE"/>
                </a:solidFill>
                <a:latin typeface="Funtastic" panose="020B0604020202020204" charset="0"/>
              </a:rPr>
              <a:t>WHAT DO YOU THINK ABOUT THIS IMAGE?</a:t>
            </a:r>
          </a:p>
        </p:txBody>
      </p:sp>
      <p:pic>
        <p:nvPicPr>
          <p:cNvPr id="6" name="Picture 5" descr="A group of children on a playground&#10;&#10;Description automatically generated">
            <a:extLst>
              <a:ext uri="{FF2B5EF4-FFF2-40B4-BE49-F238E27FC236}">
                <a16:creationId xmlns:a16="http://schemas.microsoft.com/office/drawing/2014/main" id="{819077F9-6C87-50AF-78C0-9C99465A9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1993381"/>
            <a:ext cx="7281153" cy="728115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962251"/>
          </a:xfrm>
          <a:prstGeom prst="rect">
            <a:avLst/>
          </a:prstGeom>
        </p:spPr>
        <p:txBody>
          <a:bodyPr lIns="0" tIns="0" rIns="0" bIns="0" rtlCol="0" anchor="t">
            <a:spAutoFit/>
          </a:bodyPr>
          <a:lstStyle/>
          <a:p>
            <a:pPr algn="ctr">
              <a:lnSpc>
                <a:spcPts val="8426"/>
              </a:lnSpc>
              <a:spcBef>
                <a:spcPct val="0"/>
              </a:spcBef>
            </a:pPr>
            <a:r>
              <a:rPr lang="en-US" sz="6017" spc="121" dirty="0">
                <a:solidFill>
                  <a:srgbClr val="0078AE"/>
                </a:solidFill>
                <a:latin typeface="Funtastic" panose="020B0604020202020204" charset="0"/>
              </a:rPr>
              <a:t>Movement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dirty="0">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dirty="0">
                <a:ln>
                  <a:noFill/>
                </a:ln>
                <a:solidFill>
                  <a:srgbClr val="0078AE"/>
                </a:solidFill>
                <a:effectLst/>
                <a:uLnTx/>
                <a:uFillTx/>
                <a:latin typeface="Funtastic"/>
                <a:ea typeface="+mn-ea"/>
                <a:cs typeface="+mn-cs"/>
              </a:rPr>
              <a:t>PHN Name, Role</a:t>
            </a:r>
          </a:p>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dirty="0">
                <a:ln>
                  <a:noFill/>
                </a:ln>
                <a:solidFill>
                  <a:srgbClr val="0078AE"/>
                </a:solidFill>
                <a:effectLst/>
                <a:uLnTx/>
                <a:uFillTx/>
                <a:latin typeface="Funtastic"/>
                <a:ea typeface="+mn-ea"/>
                <a:cs typeface="+mn-cs"/>
              </a:rPr>
              <a:t>&amp; Fun Fact</a:t>
            </a: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ct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8AE"/>
                </a:solidFill>
                <a:effectLst/>
                <a:uLnTx/>
                <a:uFillTx/>
                <a:latin typeface="Funtastic"/>
                <a:ea typeface="+mn-ea"/>
                <a:cs typeface="+mn-cs"/>
              </a:rPr>
              <a:t>School Health Promotion:</a:t>
            </a:r>
          </a:p>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8AE"/>
                </a:solidFill>
                <a:effectLst/>
                <a:uLnTx/>
                <a:uFillTx/>
                <a:latin typeface="Funtastic"/>
                <a:ea typeface="+mn-ea"/>
                <a:cs typeface="+mn-cs"/>
              </a:rPr>
              <a:t>Physical Health</a:t>
            </a:r>
          </a:p>
          <a:p>
            <a:pPr marL="0" marR="0" lvl="0" indent="0" algn="l" defTabSz="914400" rtl="0" eaLnBrk="1" fontAlgn="auto" latinLnBrk="0" hangingPunct="1">
              <a:lnSpc>
                <a:spcPts val="4703"/>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78AE"/>
              </a:solidFill>
              <a:effectLst/>
              <a:uLnTx/>
              <a:uFillTx/>
              <a:latin typeface="Funtastic"/>
              <a:ea typeface="+mn-ea"/>
              <a:cs typeface="+mn-cs"/>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1"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ea typeface="Calibri"/>
                <a:cs typeface="Calibri"/>
              </a:rPr>
              <a:t>PILOT: September 2024</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09" y="915002"/>
            <a:ext cx="9282379" cy="2039469"/>
          </a:xfrm>
          <a:prstGeom prst="rect">
            <a:avLst/>
          </a:prstGeom>
        </p:spPr>
        <p:txBody>
          <a:bodyPr lIns="0" tIns="0" rIns="0" bIns="0" rtlCol="0" anchor="t">
            <a:spAutoFit/>
          </a:bodyPr>
          <a:lstStyle/>
          <a:p>
            <a:pPr marL="0" lvl="0" indent="0" algn="ctr">
              <a:lnSpc>
                <a:spcPts val="8425"/>
              </a:lnSpc>
              <a:spcBef>
                <a:spcPct val="0"/>
              </a:spcBef>
            </a:pPr>
            <a:r>
              <a:rPr lang="en-US" sz="6017" spc="120" dirty="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53909"/>
            <a:ext cx="6010273"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0316" y="8012300"/>
            <a:ext cx="4140959"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3" y="8012300"/>
            <a:ext cx="37242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c-ed-logo - Delta School Distric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bc-ed-logo - Delta School Distric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BC Centre for Disease Contr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29" y="3200297"/>
            <a:ext cx="4702732" cy="15317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786744"/>
            <a:ext cx="7398397"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6255" y="5402541"/>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0926" y="7999490"/>
            <a:ext cx="6926148"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5753" y="4907484"/>
            <a:ext cx="6010273" cy="242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1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9774651" y="4887655"/>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91736" y="4347988"/>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310200" y="194317"/>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sp>
      <p:sp>
        <p:nvSpPr>
          <p:cNvPr id="10" name="Freeform 10"/>
          <p:cNvSpPr/>
          <p:nvPr/>
        </p:nvSpPr>
        <p:spPr>
          <a:xfrm>
            <a:off x="15102728" y="-441313"/>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12566742" y="8277142"/>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354842" y="1123978"/>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sp>
      <p:sp>
        <p:nvSpPr>
          <p:cNvPr id="15" name="TextBox 15"/>
          <p:cNvSpPr txBox="1"/>
          <p:nvPr/>
        </p:nvSpPr>
        <p:spPr>
          <a:xfrm>
            <a:off x="1287137" y="2167064"/>
            <a:ext cx="8299920" cy="1205458"/>
          </a:xfrm>
          <a:prstGeom prst="rect">
            <a:avLst/>
          </a:prstGeom>
        </p:spPr>
        <p:txBody>
          <a:bodyPr lIns="0" tIns="0" rIns="0" bIns="0" rtlCol="0" anchor="t">
            <a:spAutoFit/>
          </a:bodyPr>
          <a:lstStyle/>
          <a:p>
            <a:pPr>
              <a:lnSpc>
                <a:spcPts val="4704"/>
              </a:lnSpc>
            </a:pPr>
            <a:r>
              <a:rPr lang="en-US" sz="4800" dirty="0">
                <a:solidFill>
                  <a:srgbClr val="0078AE"/>
                </a:solidFill>
                <a:latin typeface="Funtastic"/>
              </a:rPr>
              <a:t>Physical Health</a:t>
            </a:r>
          </a:p>
          <a:p>
            <a:pPr marL="0" lvl="0" indent="0">
              <a:lnSpc>
                <a:spcPts val="4704"/>
              </a:lnSpc>
              <a:spcBef>
                <a:spcPct val="0"/>
              </a:spcBef>
            </a:pPr>
            <a:endParaRPr lang="en-US" sz="4800" dirty="0">
              <a:solidFill>
                <a:srgbClr val="0078AE"/>
              </a:solidFill>
              <a:latin typeface="Funtastic"/>
            </a:endParaRPr>
          </a:p>
        </p:txBody>
      </p:sp>
      <p:sp>
        <p:nvSpPr>
          <p:cNvPr id="16" name="Freeform 16"/>
          <p:cNvSpPr/>
          <p:nvPr/>
        </p:nvSpPr>
        <p:spPr>
          <a:xfrm rot="-465425" flipH="1">
            <a:off x="888531" y="177033"/>
            <a:ext cx="2640827" cy="1703333"/>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1287137" y="3923607"/>
            <a:ext cx="8299920" cy="2346796"/>
          </a:xfrm>
          <a:prstGeom prst="rect">
            <a:avLst/>
          </a:prstGeom>
        </p:spPr>
        <p:txBody>
          <a:bodyPr lIns="0" tIns="0" rIns="0" bIns="0" rtlCol="0" anchor="t">
            <a:spAutoFit/>
          </a:bodyPr>
          <a:lstStyle/>
          <a:p>
            <a:pPr>
              <a:lnSpc>
                <a:spcPts val="6075"/>
              </a:lnSpc>
            </a:pPr>
            <a:r>
              <a:rPr lang="en-US" sz="6199" dirty="0">
                <a:solidFill>
                  <a:srgbClr val="0078AE"/>
                </a:solidFill>
                <a:latin typeface="Funtastic"/>
              </a:rPr>
              <a:t>Movement Makes Us Happy and Healthy</a:t>
            </a:r>
          </a:p>
          <a:p>
            <a:pPr>
              <a:lnSpc>
                <a:spcPts val="6075"/>
              </a:lnSpc>
            </a:pPr>
            <a:endParaRPr lang="en-US" sz="6199" dirty="0">
              <a:solidFill>
                <a:srgbClr val="0078AE"/>
              </a:solidFill>
              <a:latin typeface="Funtastic"/>
            </a:endParaRPr>
          </a:p>
        </p:txBody>
      </p:sp>
      <p:sp>
        <p:nvSpPr>
          <p:cNvPr id="20" name="Freeform 20"/>
          <p:cNvSpPr/>
          <p:nvPr/>
        </p:nvSpPr>
        <p:spPr>
          <a:xfrm>
            <a:off x="337097" y="8611525"/>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pic>
        <p:nvPicPr>
          <p:cNvPr id="22" name="Picture 21">
            <a:extLst>
              <a:ext uri="{FF2B5EF4-FFF2-40B4-BE49-F238E27FC236}">
                <a16:creationId xmlns:a16="http://schemas.microsoft.com/office/drawing/2014/main" id="{B672E8D6-EB19-AE68-E412-65B3565B89B2}"/>
              </a:ext>
            </a:extLst>
          </p:cNvPr>
          <p:cNvPicPr>
            <a:picLocks noChangeAspect="1"/>
          </p:cNvPicPr>
          <p:nvPr/>
        </p:nvPicPr>
        <p:blipFill>
          <a:blip r:embed="rId14"/>
          <a:stretch>
            <a:fillRect/>
          </a:stretch>
        </p:blipFill>
        <p:spPr>
          <a:xfrm>
            <a:off x="12043936" y="9140845"/>
            <a:ext cx="5010150" cy="971550"/>
          </a:xfrm>
          <a:prstGeom prst="rect">
            <a:avLst/>
          </a:prstGeom>
        </p:spPr>
      </p:pic>
      <p:sp>
        <p:nvSpPr>
          <p:cNvPr id="23" name="TextBox 19">
            <a:extLst>
              <a:ext uri="{FF2B5EF4-FFF2-40B4-BE49-F238E27FC236}">
                <a16:creationId xmlns:a16="http://schemas.microsoft.com/office/drawing/2014/main" id="{7005DC7E-10E9-7E89-BAFD-343E6346D591}"/>
              </a:ext>
            </a:extLst>
          </p:cNvPr>
          <p:cNvSpPr txBox="1"/>
          <p:nvPr/>
        </p:nvSpPr>
        <p:spPr>
          <a:xfrm>
            <a:off x="1280971" y="787375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ea typeface="Calibri"/>
                <a:cs typeface="Calibri"/>
              </a:rPr>
              <a:t>September 2024</a:t>
            </a:r>
            <a:endParaRPr lang="en-US" dirty="0">
              <a:latin typeface="Calibri"/>
              <a:ea typeface="Calibri"/>
              <a:cs typeface="Calibri"/>
            </a:endParaRPr>
          </a:p>
          <a:p>
            <a:pPr>
              <a:lnSpc>
                <a:spcPts val="4703"/>
              </a:lnSpc>
              <a:spcBef>
                <a:spcPct val="0"/>
              </a:spcBef>
            </a:pPr>
            <a:endParaRPr lang="en-US" sz="4800" dirty="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144000" y="368556"/>
            <a:ext cx="9658964" cy="649874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9302660" y="6892173"/>
            <a:ext cx="3215928"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8833991" y="56283"/>
            <a:ext cx="10278983" cy="6936995"/>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13025358" y="6892173"/>
            <a:ext cx="3215928"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8530938" y="3222754"/>
            <a:ext cx="3215928"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824974" y="831977"/>
            <a:ext cx="12311268" cy="962058"/>
          </a:xfrm>
          <a:prstGeom prst="rect">
            <a:avLst/>
          </a:prstGeom>
        </p:spPr>
        <p:txBody>
          <a:bodyPr wrap="square" lIns="0" tIns="0" rIns="0" bIns="0" rtlCol="0" anchor="t">
            <a:spAutoFit/>
          </a:bodyPr>
          <a:lstStyle/>
          <a:p>
            <a:pPr marL="0" lvl="0" indent="0" algn="ctr">
              <a:lnSpc>
                <a:spcPts val="8413"/>
              </a:lnSpc>
              <a:spcBef>
                <a:spcPct val="0"/>
              </a:spcBef>
            </a:pPr>
            <a:r>
              <a:rPr lang="en-US" sz="5400" spc="120" dirty="0">
                <a:solidFill>
                  <a:srgbClr val="0078AE"/>
                </a:solidFill>
                <a:latin typeface="Funtastic" panose="020B0604020202020204" charset="0"/>
              </a:rPr>
              <a:t>Territorial Acknowledgment</a:t>
            </a:r>
          </a:p>
        </p:txBody>
      </p:sp>
      <p:sp>
        <p:nvSpPr>
          <p:cNvPr id="9" name="TextBox 9"/>
          <p:cNvSpPr txBox="1"/>
          <p:nvPr/>
        </p:nvSpPr>
        <p:spPr>
          <a:xfrm>
            <a:off x="813138" y="2044569"/>
            <a:ext cx="6953374" cy="3299280"/>
          </a:xfrm>
          <a:prstGeom prst="rect">
            <a:avLst/>
          </a:prstGeom>
        </p:spPr>
        <p:txBody>
          <a:bodyPr lIns="0" tIns="0" rIns="0" bIns="0" rtlCol="0" anchor="t">
            <a:spAutoFit/>
          </a:bodyPr>
          <a:lstStyle/>
          <a:p>
            <a:pPr marL="0" lvl="1" indent="0" algn="ctr">
              <a:lnSpc>
                <a:spcPts val="4357"/>
              </a:lnSpc>
              <a:spcBef>
                <a:spcPct val="0"/>
              </a:spcBef>
            </a:pPr>
            <a:r>
              <a:rPr lang="en-US" sz="2904" spc="145">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38" y="5532942"/>
            <a:ext cx="7717801" cy="4247861"/>
          </a:xfrm>
          <a:prstGeom prst="rect">
            <a:avLst/>
          </a:prstGeom>
        </p:spPr>
        <p:txBody>
          <a:bodyPr lIns="0" tIns="0" rIns="0" bIns="0" rtlCol="0" anchor="t">
            <a:spAutoFit/>
          </a:bodyPr>
          <a:lstStyle/>
          <a:p>
            <a:pPr algn="ctr">
              <a:lnSpc>
                <a:spcPts val="4207"/>
              </a:lnSpc>
              <a:spcBef>
                <a:spcPct val="0"/>
              </a:spcBef>
            </a:pPr>
            <a:r>
              <a:rPr lang="en-US" sz="2504" spc="125" dirty="0">
                <a:solidFill>
                  <a:srgbClr val="545454"/>
                </a:solidFill>
                <a:latin typeface="Arimo"/>
              </a:rPr>
              <a:t>Vancouver Coastal Health is committed to delivering exceptional care to 1.2 million people, including the First Nations, Métis </a:t>
            </a:r>
            <a:r>
              <a:rPr lang="en-US" sz="2504" spc="125">
                <a:solidFill>
                  <a:srgbClr val="545454"/>
                </a:solidFill>
                <a:latin typeface="Arimo"/>
              </a:rPr>
              <a:t>and Inuit, </a:t>
            </a:r>
            <a:r>
              <a:rPr lang="en-US" sz="2504" spc="125" dirty="0">
                <a:solidFill>
                  <a:srgbClr val="545454"/>
                </a:solidFill>
                <a:latin typeface="Arimo"/>
              </a:rPr>
              <a:t>within the traditional territories of the Heiltsuk, </a:t>
            </a:r>
            <a:r>
              <a:rPr lang="en-US" sz="2504" spc="125" dirty="0" err="1">
                <a:solidFill>
                  <a:srgbClr val="545454"/>
                </a:solidFill>
                <a:latin typeface="Arimo"/>
              </a:rPr>
              <a:t>Kitasoo-Xai'xais</a:t>
            </a:r>
            <a:r>
              <a:rPr lang="en-US" sz="2504" spc="125" dirty="0">
                <a:solidFill>
                  <a:srgbClr val="545454"/>
                </a:solidFill>
                <a:latin typeface="Arimo"/>
              </a:rPr>
              <a:t>, Lil'wat, Musqueam, N'Quatqua, </a:t>
            </a:r>
            <a:r>
              <a:rPr lang="en-US" sz="2504" spc="125" dirty="0" err="1">
                <a:solidFill>
                  <a:srgbClr val="545454"/>
                </a:solidFill>
                <a:latin typeface="Arimo"/>
              </a:rPr>
              <a:t>Nuxalk</a:t>
            </a:r>
            <a:r>
              <a:rPr lang="en-US" sz="2504" spc="125" dirty="0">
                <a:solidFill>
                  <a:srgbClr val="545454"/>
                </a:solidFill>
                <a:latin typeface="Arimo"/>
              </a:rPr>
              <a:t>, Samahquam, </a:t>
            </a:r>
            <a:r>
              <a:rPr lang="en-US" sz="2504" spc="125" dirty="0" err="1">
                <a:solidFill>
                  <a:srgbClr val="545454"/>
                </a:solidFill>
                <a:latin typeface="Arimo"/>
              </a:rPr>
              <a:t>shíshálh</a:t>
            </a:r>
            <a:r>
              <a:rPr lang="en-US" sz="2504" spc="125" dirty="0">
                <a:solidFill>
                  <a:srgbClr val="545454"/>
                </a:solidFill>
                <a:latin typeface="Arimo"/>
              </a:rPr>
              <a:t>, Skatin, Squamish, </a:t>
            </a:r>
            <a:r>
              <a:rPr lang="en-US" sz="2504" spc="125" dirty="0" err="1">
                <a:solidFill>
                  <a:srgbClr val="545454"/>
                </a:solidFill>
                <a:latin typeface="Arimo"/>
              </a:rPr>
              <a:t>Tla'amin</a:t>
            </a:r>
            <a:r>
              <a:rPr lang="en-US" sz="2504" spc="125" dirty="0">
                <a:solidFill>
                  <a:srgbClr val="545454"/>
                </a:solidFill>
                <a:latin typeface="Arimo"/>
              </a:rPr>
              <a:t>, Tsleil-Waututh, Wuikinuxv, and Xa'xtsa. </a:t>
            </a:r>
          </a:p>
        </p:txBody>
      </p:sp>
      <p:sp>
        <p:nvSpPr>
          <p:cNvPr id="11" name="AutoShape 11"/>
          <p:cNvSpPr/>
          <p:nvPr/>
        </p:nvSpPr>
        <p:spPr>
          <a:xfrm flipV="1">
            <a:off x="11387202" y="6080193"/>
            <a:ext cx="2937540" cy="787111"/>
          </a:xfrm>
          <a:prstGeom prst="line">
            <a:avLst/>
          </a:prstGeom>
          <a:ln w="38100" cap="flat">
            <a:solidFill>
              <a:srgbClr val="000000"/>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806419" y="2529986"/>
            <a:ext cx="4626546" cy="9071659"/>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4"/>
            <a:stretch>
              <a:fillRect/>
            </a:stretch>
          </a:blipFill>
        </p:spPr>
      </p:sp>
      <p:sp>
        <p:nvSpPr>
          <p:cNvPr id="4" name="Freeform 4"/>
          <p:cNvSpPr/>
          <p:nvPr/>
        </p:nvSpPr>
        <p:spPr>
          <a:xfrm>
            <a:off x="-209687" y="442057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5"/>
            <a:stretch>
              <a:fillRect/>
            </a:stretch>
          </a:blipFill>
        </p:spPr>
      </p:sp>
      <p:sp>
        <p:nvSpPr>
          <p:cNvPr id="5" name="Freeform 5"/>
          <p:cNvSpPr/>
          <p:nvPr/>
        </p:nvSpPr>
        <p:spPr>
          <a:xfrm>
            <a:off x="1271267" y="1028700"/>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73750" y="10287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8"/>
            <a:stretch>
              <a:fillRect/>
            </a:stretch>
          </a:blipFill>
        </p:spPr>
      </p:sp>
      <p:sp>
        <p:nvSpPr>
          <p:cNvPr id="7" name="TextBox 7"/>
          <p:cNvSpPr txBox="1"/>
          <p:nvPr/>
        </p:nvSpPr>
        <p:spPr>
          <a:xfrm>
            <a:off x="4503838" y="734192"/>
            <a:ext cx="9282379" cy="6347892"/>
          </a:xfrm>
          <a:prstGeom prst="rect">
            <a:avLst/>
          </a:prstGeom>
        </p:spPr>
        <p:txBody>
          <a:bodyPr lIns="0" tIns="0" rIns="0" bIns="0" rtlCol="0" anchor="t">
            <a:spAutoFit/>
          </a:bodyPr>
          <a:lstStyle/>
          <a:p>
            <a:pPr algn="ctr">
              <a:lnSpc>
                <a:spcPts val="8425"/>
              </a:lnSpc>
            </a:pPr>
            <a:r>
              <a:rPr lang="en-US" sz="6017" dirty="0">
                <a:solidFill>
                  <a:srgbClr val="0078AE"/>
                </a:solidFill>
                <a:latin typeface="Funtastic"/>
              </a:rPr>
              <a:t>Check in:</a:t>
            </a:r>
          </a:p>
          <a:p>
            <a:pPr algn="ctr">
              <a:lnSpc>
                <a:spcPts val="8425"/>
              </a:lnSpc>
            </a:pPr>
            <a:r>
              <a:rPr lang="en-US" sz="6017" dirty="0">
                <a:solidFill>
                  <a:srgbClr val="0078AE"/>
                </a:solidFill>
                <a:latin typeface="Funtastic"/>
              </a:rPr>
              <a:t> </a:t>
            </a:r>
          </a:p>
          <a:p>
            <a:pPr algn="ctr">
              <a:lnSpc>
                <a:spcPts val="8425"/>
              </a:lnSpc>
              <a:spcBef>
                <a:spcPct val="0"/>
              </a:spcBef>
            </a:pPr>
            <a:r>
              <a:rPr lang="en-US" sz="6000" dirty="0">
                <a:solidFill>
                  <a:srgbClr val="0078AE"/>
                </a:solidFill>
                <a:latin typeface="Funtastic"/>
              </a:rPr>
              <a:t>True/False: What are some reasons to move our bodies for an hour everyday?? </a:t>
            </a:r>
          </a:p>
        </p:txBody>
      </p:sp>
      <p:sp>
        <p:nvSpPr>
          <p:cNvPr id="8" name="TextBox 8"/>
          <p:cNvSpPr txBox="1"/>
          <p:nvPr/>
        </p:nvSpPr>
        <p:spPr>
          <a:xfrm>
            <a:off x="3488668" y="7540588"/>
            <a:ext cx="11032464" cy="2313005"/>
          </a:xfrm>
          <a:prstGeom prst="rect">
            <a:avLst/>
          </a:prstGeom>
        </p:spPr>
        <p:txBody>
          <a:bodyPr wrap="square" lIns="0" tIns="0" rIns="0" bIns="0" rtlCol="0" anchor="t">
            <a:spAutoFit/>
          </a:bodyPr>
          <a:lstStyle/>
          <a:p>
            <a:pPr marL="0" lvl="1" indent="0" algn="ctr">
              <a:lnSpc>
                <a:spcPts val="4507"/>
              </a:lnSpc>
              <a:spcBef>
                <a:spcPct val="0"/>
              </a:spcBef>
            </a:pPr>
            <a:r>
              <a:rPr lang="en-US" sz="4400" b="1" spc="150" dirty="0">
                <a:solidFill>
                  <a:srgbClr val="0078AE"/>
                </a:solidFill>
                <a:latin typeface="อีฟดอวอิ้ง"/>
              </a:rPr>
              <a:t>Jump High </a:t>
            </a:r>
          </a:p>
          <a:p>
            <a:pPr marL="0" lvl="1" algn="ctr">
              <a:lnSpc>
                <a:spcPts val="4507"/>
              </a:lnSpc>
              <a:spcBef>
                <a:spcPct val="0"/>
              </a:spcBef>
            </a:pPr>
            <a:r>
              <a:rPr lang="en-US" sz="4400" spc="150" dirty="0">
                <a:solidFill>
                  <a:srgbClr val="0078AE"/>
                </a:solidFill>
                <a:latin typeface="อีฟดอวอิ้ง"/>
              </a:rPr>
              <a:t>if you think the answer is true </a:t>
            </a:r>
            <a:endParaRPr lang="en-US" sz="4400" spc="150" dirty="0">
              <a:solidFill>
                <a:srgbClr val="0078AE"/>
              </a:solidFill>
              <a:latin typeface="อีฟดอวอิ้ง"/>
              <a:cs typeface="อีฟดอวอิ้ง"/>
            </a:endParaRPr>
          </a:p>
          <a:p>
            <a:pPr marL="0" lvl="1" algn="ctr">
              <a:lnSpc>
                <a:spcPts val="4507"/>
              </a:lnSpc>
              <a:spcBef>
                <a:spcPct val="0"/>
              </a:spcBef>
            </a:pPr>
            <a:r>
              <a:rPr lang="en-US" sz="4400" b="1" spc="150" dirty="0">
                <a:solidFill>
                  <a:srgbClr val="0078AE"/>
                </a:solidFill>
                <a:ea typeface="+mn-lt"/>
                <a:cs typeface="+mn-lt"/>
              </a:rPr>
              <a:t>Squat </a:t>
            </a:r>
            <a:endParaRPr lang="en-US">
              <a:solidFill>
                <a:srgbClr val="000000"/>
              </a:solidFill>
              <a:ea typeface="+mn-lt"/>
              <a:cs typeface="+mn-lt"/>
            </a:endParaRPr>
          </a:p>
          <a:p>
            <a:pPr marL="0" lvl="1" algn="ctr">
              <a:lnSpc>
                <a:spcPts val="4507"/>
              </a:lnSpc>
              <a:spcBef>
                <a:spcPct val="0"/>
              </a:spcBef>
            </a:pPr>
            <a:r>
              <a:rPr lang="en-US" sz="4400" spc="150" dirty="0">
                <a:solidFill>
                  <a:srgbClr val="0078AE"/>
                </a:solidFill>
                <a:ea typeface="+mn-lt"/>
                <a:cs typeface="+mn-lt"/>
              </a:rPr>
              <a:t>if you think the answer is false</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9" name="Freeform 2">
            <a:extLst>
              <a:ext uri="{FF2B5EF4-FFF2-40B4-BE49-F238E27FC236}">
                <a16:creationId xmlns:a16="http://schemas.microsoft.com/office/drawing/2014/main" id="{4A65F4D3-C060-6F73-E79A-DBAE2CDFFC3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10" name="Freeform 3">
            <a:extLst>
              <a:ext uri="{FF2B5EF4-FFF2-40B4-BE49-F238E27FC236}">
                <a16:creationId xmlns:a16="http://schemas.microsoft.com/office/drawing/2014/main" id="{EF6F4D86-3A56-191E-53DE-86A14417B673}"/>
              </a:ext>
            </a:extLst>
          </p:cNvPr>
          <p:cNvSpPr/>
          <p:nvPr/>
        </p:nvSpPr>
        <p:spPr>
          <a:xfrm>
            <a:off x="15178669" y="-885397"/>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4">
            <a:extLst>
              <a:ext uri="{FF2B5EF4-FFF2-40B4-BE49-F238E27FC236}">
                <a16:creationId xmlns:a16="http://schemas.microsoft.com/office/drawing/2014/main" id="{6F291306-A403-3D3A-4D5A-9031BE9379B4}"/>
              </a:ext>
            </a:extLst>
          </p:cNvPr>
          <p:cNvSpPr/>
          <p:nvPr/>
        </p:nvSpPr>
        <p:spPr>
          <a:xfrm>
            <a:off x="-203135" y="7200900"/>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7">
            <a:extLst>
              <a:ext uri="{FF2B5EF4-FFF2-40B4-BE49-F238E27FC236}">
                <a16:creationId xmlns:a16="http://schemas.microsoft.com/office/drawing/2014/main" id="{7E0CCC73-91EE-667D-D86A-68F932A4FE31}"/>
              </a:ext>
            </a:extLst>
          </p:cNvPr>
          <p:cNvSpPr txBox="1"/>
          <p:nvPr/>
        </p:nvSpPr>
        <p:spPr>
          <a:xfrm>
            <a:off x="0" y="525871"/>
            <a:ext cx="11113629" cy="962058"/>
          </a:xfrm>
          <a:prstGeom prst="rect">
            <a:avLst/>
          </a:prstGeom>
        </p:spPr>
        <p:txBody>
          <a:bodyPr wrap="square" lIns="0" tIns="0" rIns="0" bIns="0" rtlCol="0" anchor="t">
            <a:spAutoFit/>
          </a:bodyPr>
          <a:lstStyle/>
          <a:p>
            <a:pPr marL="0" lvl="0" indent="0" algn="ctr">
              <a:lnSpc>
                <a:spcPts val="8413"/>
              </a:lnSpc>
              <a:spcBef>
                <a:spcPct val="0"/>
              </a:spcBef>
            </a:pPr>
            <a:r>
              <a:rPr lang="en-US" sz="6009" spc="120" dirty="0">
                <a:solidFill>
                  <a:srgbClr val="0078AE"/>
                </a:solidFill>
                <a:latin typeface="Funtastic Bold"/>
              </a:rPr>
              <a:t>What is physical literacy?</a:t>
            </a:r>
          </a:p>
        </p:txBody>
      </p:sp>
      <p:sp>
        <p:nvSpPr>
          <p:cNvPr id="13" name="TextBox 8">
            <a:extLst>
              <a:ext uri="{FF2B5EF4-FFF2-40B4-BE49-F238E27FC236}">
                <a16:creationId xmlns:a16="http://schemas.microsoft.com/office/drawing/2014/main" id="{394F9DDD-AA05-1C3C-F8AA-09F66B790EEE}"/>
              </a:ext>
            </a:extLst>
          </p:cNvPr>
          <p:cNvSpPr txBox="1"/>
          <p:nvPr/>
        </p:nvSpPr>
        <p:spPr>
          <a:xfrm>
            <a:off x="-584506" y="2975857"/>
            <a:ext cx="6513173" cy="5181420"/>
          </a:xfrm>
          <a:prstGeom prst="rect">
            <a:avLst/>
          </a:prstGeom>
        </p:spPr>
        <p:txBody>
          <a:bodyPr lIns="0" tIns="0" rIns="0" bIns="0" rtlCol="0" anchor="t">
            <a:spAutoFit/>
          </a:bodyPr>
          <a:lstStyle/>
          <a:p>
            <a:pPr algn="ctr">
              <a:lnSpc>
                <a:spcPts val="4507"/>
              </a:lnSpc>
            </a:pPr>
            <a:r>
              <a:rPr lang="en-US" sz="3004" spc="150" dirty="0">
                <a:solidFill>
                  <a:srgbClr val="545454"/>
                </a:solidFill>
                <a:latin typeface="อีฟดอวอิ้ง"/>
              </a:rPr>
              <a:t>Everyone</a:t>
            </a:r>
          </a:p>
          <a:p>
            <a:pPr algn="ctr">
              <a:lnSpc>
                <a:spcPts val="4507"/>
              </a:lnSpc>
            </a:pPr>
            <a:endParaRPr lang="en-US" sz="3004" spc="150" dirty="0">
              <a:solidFill>
                <a:srgbClr val="545454"/>
              </a:solidFill>
              <a:latin typeface="อีฟดอวอิ้ง"/>
            </a:endParaRPr>
          </a:p>
          <a:p>
            <a:pPr algn="ctr">
              <a:lnSpc>
                <a:spcPts val="4507"/>
              </a:lnSpc>
            </a:pPr>
            <a:r>
              <a:rPr lang="en-US" sz="3004" spc="150" dirty="0">
                <a:solidFill>
                  <a:srgbClr val="545454"/>
                </a:solidFill>
                <a:latin typeface="อีฟดอวอิ้ง"/>
              </a:rPr>
              <a:t> Meaningful Movement</a:t>
            </a:r>
          </a:p>
          <a:p>
            <a:pPr algn="ctr">
              <a:lnSpc>
                <a:spcPts val="4507"/>
              </a:lnSpc>
            </a:pPr>
            <a:endParaRPr lang="en-US" sz="3004" spc="150" dirty="0">
              <a:solidFill>
                <a:srgbClr val="545454"/>
              </a:solidFill>
              <a:latin typeface="อีฟดอวอิ้ง"/>
            </a:endParaRPr>
          </a:p>
          <a:p>
            <a:pPr algn="ctr">
              <a:lnSpc>
                <a:spcPts val="4507"/>
              </a:lnSpc>
            </a:pPr>
            <a:r>
              <a:rPr lang="en-US" sz="3004" spc="150" dirty="0">
                <a:solidFill>
                  <a:srgbClr val="545454"/>
                </a:solidFill>
                <a:latin typeface="อีฟดอวอิ้ง"/>
              </a:rPr>
              <a:t>Everywhere</a:t>
            </a:r>
          </a:p>
          <a:p>
            <a:pPr algn="ctr">
              <a:lnSpc>
                <a:spcPts val="4507"/>
              </a:lnSpc>
            </a:pPr>
            <a:endParaRPr lang="en-US" sz="3004" spc="150" dirty="0">
              <a:solidFill>
                <a:srgbClr val="545454"/>
              </a:solidFill>
              <a:latin typeface="อีฟดอวอิ้ง"/>
            </a:endParaRPr>
          </a:p>
          <a:p>
            <a:pPr algn="ctr">
              <a:lnSpc>
                <a:spcPts val="4507"/>
              </a:lnSpc>
            </a:pPr>
            <a:r>
              <a:rPr lang="en-US" sz="3004" spc="150" dirty="0">
                <a:solidFill>
                  <a:srgbClr val="545454"/>
                </a:solidFill>
                <a:latin typeface="อีฟดอวอิ้ง"/>
              </a:rPr>
              <a:t>More Often</a:t>
            </a:r>
          </a:p>
          <a:p>
            <a:pPr algn="ctr">
              <a:lnSpc>
                <a:spcPts val="4507"/>
              </a:lnSpc>
            </a:pPr>
            <a:endParaRPr lang="en-US" sz="3004" spc="150" dirty="0">
              <a:solidFill>
                <a:srgbClr val="545454"/>
              </a:solidFill>
              <a:latin typeface="อีฟดอวอิ้ง"/>
            </a:endParaRPr>
          </a:p>
          <a:p>
            <a:pPr marL="0" lvl="1" indent="0" algn="ctr">
              <a:lnSpc>
                <a:spcPts val="4507"/>
              </a:lnSpc>
              <a:spcBef>
                <a:spcPct val="0"/>
              </a:spcBef>
            </a:pPr>
            <a:endParaRPr lang="en-US" sz="3004" spc="150" dirty="0">
              <a:solidFill>
                <a:srgbClr val="545454"/>
              </a:solidFill>
              <a:latin typeface="อีฟดอวอิ้ง"/>
            </a:endParaRPr>
          </a:p>
        </p:txBody>
      </p:sp>
      <p:sp>
        <p:nvSpPr>
          <p:cNvPr id="15" name="Freeform 5">
            <a:extLst>
              <a:ext uri="{FF2B5EF4-FFF2-40B4-BE49-F238E27FC236}">
                <a16:creationId xmlns:a16="http://schemas.microsoft.com/office/drawing/2014/main" id="{137C66B6-5112-70AA-0F4B-9227BD173207}"/>
              </a:ext>
            </a:extLst>
          </p:cNvPr>
          <p:cNvSpPr/>
          <p:nvPr/>
        </p:nvSpPr>
        <p:spPr>
          <a:xfrm>
            <a:off x="14687962" y="7054362"/>
            <a:ext cx="3971572" cy="4620570"/>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26" name="Picture 2" descr="A group of people running&#10;&#10;Description automatically generated">
            <a:extLst>
              <a:ext uri="{FF2B5EF4-FFF2-40B4-BE49-F238E27FC236}">
                <a16:creationId xmlns:a16="http://schemas.microsoft.com/office/drawing/2014/main" id="{1C7B6E54-2F2D-B5F7-DD47-AACBBE4FE2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6814" y="1771433"/>
            <a:ext cx="11740586" cy="8216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4792708" y="2246055"/>
            <a:ext cx="3183742" cy="1997691"/>
          </a:xfrm>
          <a:custGeom>
            <a:avLst/>
            <a:gdLst/>
            <a:ahLst/>
            <a:cxnLst/>
            <a:rect l="l" t="t" r="r" b="b"/>
            <a:pathLst>
              <a:path w="2444422" h="1701929">
                <a:moveTo>
                  <a:pt x="0" y="0"/>
                </a:moveTo>
                <a:lnTo>
                  <a:pt x="2444422" y="0"/>
                </a:lnTo>
                <a:lnTo>
                  <a:pt x="2444422" y="1701929"/>
                </a:lnTo>
                <a:lnTo>
                  <a:pt x="0" y="1701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2776440" y="3720959"/>
            <a:ext cx="13050012" cy="2154436"/>
          </a:xfrm>
          <a:prstGeom prst="rect">
            <a:avLst/>
          </a:prstGeom>
        </p:spPr>
        <p:txBody>
          <a:bodyPr wrap="square" lIns="0" tIns="0" rIns="0" bIns="0" rtlCol="0" anchor="t">
            <a:spAutoFit/>
          </a:bodyPr>
          <a:lstStyle/>
          <a:p>
            <a:pPr>
              <a:lnSpc>
                <a:spcPts val="8413"/>
              </a:lnSpc>
              <a:spcBef>
                <a:spcPct val="0"/>
              </a:spcBef>
            </a:pPr>
            <a:r>
              <a:rPr lang="en-US" sz="7200" u="sng" spc="120" dirty="0">
                <a:solidFill>
                  <a:srgbClr val="0078AE"/>
                </a:solidFill>
                <a:latin typeface="Funtastic"/>
              </a:rPr>
              <a:t>How does physical activity help our brain? </a:t>
            </a:r>
            <a:endParaRPr lang="en-US" sz="7200" dirty="0"/>
          </a:p>
        </p:txBody>
      </p:sp>
      <p:sp>
        <p:nvSpPr>
          <p:cNvPr id="17" name="TextBox 17"/>
          <p:cNvSpPr txBox="1"/>
          <p:nvPr/>
        </p:nvSpPr>
        <p:spPr>
          <a:xfrm>
            <a:off x="2946153" y="6529993"/>
            <a:ext cx="3180010" cy="1288161"/>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Body</a:t>
            </a:r>
          </a:p>
        </p:txBody>
      </p:sp>
      <p:sp>
        <p:nvSpPr>
          <p:cNvPr id="18" name="TextBox 18"/>
          <p:cNvSpPr txBox="1"/>
          <p:nvPr/>
        </p:nvSpPr>
        <p:spPr>
          <a:xfrm>
            <a:off x="8126891" y="6530018"/>
            <a:ext cx="3272716" cy="1288161"/>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Brain</a:t>
            </a:r>
          </a:p>
        </p:txBody>
      </p:sp>
      <p:sp>
        <p:nvSpPr>
          <p:cNvPr id="19" name="TextBox 19"/>
          <p:cNvSpPr txBox="1"/>
          <p:nvPr/>
        </p:nvSpPr>
        <p:spPr>
          <a:xfrm>
            <a:off x="12537998" y="6530018"/>
            <a:ext cx="3272716" cy="1179169"/>
          </a:xfrm>
          <a:prstGeom prst="rect">
            <a:avLst/>
          </a:prstGeom>
        </p:spPr>
        <p:txBody>
          <a:bodyPr lIns="0" tIns="0" rIns="0" bIns="0" rtlCol="0" anchor="t">
            <a:spAutoFit/>
          </a:bodyPr>
          <a:lstStyle/>
          <a:p>
            <a:pPr algn="l">
              <a:lnSpc>
                <a:spcPts val="9912"/>
              </a:lnSpc>
              <a:spcBef>
                <a:spcPct val="0"/>
              </a:spcBef>
            </a:pPr>
            <a:r>
              <a:rPr lang="en-US" sz="5900" spc="295" dirty="0" err="1">
                <a:solidFill>
                  <a:srgbClr val="FFF9F1"/>
                </a:solidFill>
                <a:latin typeface="อีฟดอวอิ้ง"/>
              </a:rPr>
              <a:t>Emtions</a:t>
            </a:r>
          </a:p>
        </p:txBody>
      </p:sp>
      <p:pic>
        <p:nvPicPr>
          <p:cNvPr id="1028" name="Picture 4" descr="Video clip - Free multimedia icons">
            <a:hlinkClick r:id="rId6"/>
            <a:extLst>
              <a:ext uri="{FF2B5EF4-FFF2-40B4-BE49-F238E27FC236}">
                <a16:creationId xmlns:a16="http://schemas.microsoft.com/office/drawing/2014/main" id="{0E44D160-BF83-4D52-D152-11C89964F9F9}"/>
              </a:ext>
            </a:extLst>
          </p:cNvPr>
          <p:cNvPicPr>
            <a:picLocks noChangeAspect="1" noChangeArrowheads="1"/>
          </p:cNvPicPr>
          <p:nvPr/>
        </p:nvPicPr>
        <p:blipFill>
          <a:blip r:embed="rId7" cstate="print">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721305" y="3963274"/>
            <a:ext cx="1635715" cy="1635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7" name="TextBox 17"/>
          <p:cNvSpPr txBox="1"/>
          <p:nvPr/>
        </p:nvSpPr>
        <p:spPr>
          <a:xfrm>
            <a:off x="2946153" y="6529993"/>
            <a:ext cx="3180010" cy="1288161"/>
          </a:xfrm>
          <a:prstGeom prst="rect">
            <a:avLst/>
          </a:prstGeom>
        </p:spPr>
        <p:txBody>
          <a:bodyPr lIns="0" tIns="0" rIns="0" bIns="0" rtlCol="0" anchor="t">
            <a:spAutoFit/>
          </a:bodyPr>
          <a:lstStyle/>
          <a:p>
            <a:pPr algn="l">
              <a:lnSpc>
                <a:spcPts val="9912"/>
              </a:lnSpc>
              <a:spcBef>
                <a:spcPct val="0"/>
              </a:spcBef>
            </a:pPr>
            <a:r>
              <a:rPr lang="en-US" sz="5900" spc="295">
                <a:solidFill>
                  <a:srgbClr val="FFF9F1"/>
                </a:solidFill>
                <a:latin typeface="อีฟดอวอิ้ง"/>
              </a:rPr>
              <a:t>Body</a:t>
            </a:r>
          </a:p>
        </p:txBody>
      </p:sp>
      <p:sp>
        <p:nvSpPr>
          <p:cNvPr id="18" name="TextBox 18"/>
          <p:cNvSpPr txBox="1"/>
          <p:nvPr/>
        </p:nvSpPr>
        <p:spPr>
          <a:xfrm>
            <a:off x="8126891" y="6530018"/>
            <a:ext cx="3272716" cy="1179169"/>
          </a:xfrm>
          <a:prstGeom prst="rect">
            <a:avLst/>
          </a:prstGeom>
        </p:spPr>
        <p:txBody>
          <a:bodyPr lIns="0" tIns="0" rIns="0" bIns="0" rtlCol="0" anchor="t">
            <a:spAutoFit/>
          </a:bodyPr>
          <a:lstStyle/>
          <a:p>
            <a:pPr algn="l">
              <a:lnSpc>
                <a:spcPts val="9912"/>
              </a:lnSpc>
              <a:spcBef>
                <a:spcPct val="0"/>
              </a:spcBef>
            </a:pPr>
            <a:r>
              <a:rPr lang="en-US" sz="5900" spc="295" dirty="0">
                <a:solidFill>
                  <a:srgbClr val="FFF9F1"/>
                </a:solidFill>
                <a:latin typeface="อีฟดอวอิ้ง"/>
              </a:rPr>
              <a:t>Bran</a:t>
            </a:r>
          </a:p>
        </p:txBody>
      </p:sp>
      <p:sp>
        <p:nvSpPr>
          <p:cNvPr id="19" name="TextBox 19"/>
          <p:cNvSpPr txBox="1"/>
          <p:nvPr/>
        </p:nvSpPr>
        <p:spPr>
          <a:xfrm>
            <a:off x="12537998" y="6530018"/>
            <a:ext cx="3272716" cy="1288136"/>
          </a:xfrm>
          <a:prstGeom prst="rect">
            <a:avLst/>
          </a:prstGeom>
        </p:spPr>
        <p:txBody>
          <a:bodyPr lIns="0" tIns="0" rIns="0" bIns="0" rtlCol="0" anchor="t">
            <a:spAutoFit/>
          </a:bodyPr>
          <a:lstStyle/>
          <a:p>
            <a:pPr algn="l">
              <a:lnSpc>
                <a:spcPts val="9912"/>
              </a:lnSpc>
              <a:spcBef>
                <a:spcPct val="0"/>
              </a:spcBef>
            </a:pPr>
            <a:r>
              <a:rPr lang="en-US" sz="5900" spc="295" dirty="0">
                <a:solidFill>
                  <a:srgbClr val="FFF9F1"/>
                </a:solidFill>
                <a:latin typeface="อีฟดอวอิ้ง"/>
              </a:rPr>
              <a:t>Emotions</a:t>
            </a:r>
          </a:p>
        </p:txBody>
      </p:sp>
      <p:pic>
        <p:nvPicPr>
          <p:cNvPr id="3" name="Online Media 2" title="Physical Activity is Miracle Gro for Your Brain">
            <a:hlinkClick r:id="" action="ppaction://media"/>
            <a:extLst>
              <a:ext uri="{FF2B5EF4-FFF2-40B4-BE49-F238E27FC236}">
                <a16:creationId xmlns:a16="http://schemas.microsoft.com/office/drawing/2014/main" id="{1DD08917-0A5C-EE72-EBAF-B9FB661F464D}"/>
              </a:ext>
            </a:extLst>
          </p:cNvPr>
          <p:cNvPicPr>
            <a:picLocks noRot="1" noChangeAspect="1"/>
          </p:cNvPicPr>
          <p:nvPr>
            <a:videoFile r:link="rId1"/>
          </p:nvPr>
        </p:nvPicPr>
        <p:blipFill>
          <a:blip r:embed="rId5"/>
          <a:stretch>
            <a:fillRect/>
          </a:stretch>
        </p:blipFill>
        <p:spPr>
          <a:xfrm>
            <a:off x="567656" y="298833"/>
            <a:ext cx="17154275" cy="9689334"/>
          </a:xfrm>
          <a:prstGeom prst="rect">
            <a:avLst/>
          </a:prstGeom>
        </p:spPr>
      </p:pic>
    </p:spTree>
    <p:extLst>
      <p:ext uri="{BB962C8B-B14F-4D97-AF65-F5344CB8AC3E}">
        <p14:creationId xmlns:p14="http://schemas.microsoft.com/office/powerpoint/2010/main" val="330671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0" y="4118628"/>
            <a:ext cx="4626546" cy="9071659"/>
          </a:xfrm>
          <a:custGeom>
            <a:avLst/>
            <a:gdLst/>
            <a:ahLst/>
            <a:cxnLst/>
            <a:rect l="l" t="t" r="r" b="b"/>
            <a:pathLst>
              <a:path w="4626546" h="9071659">
                <a:moveTo>
                  <a:pt x="0" y="0"/>
                </a:moveTo>
                <a:lnTo>
                  <a:pt x="4626546" y="0"/>
                </a:lnTo>
                <a:lnTo>
                  <a:pt x="4626546" y="9071658"/>
                </a:lnTo>
                <a:lnTo>
                  <a:pt x="0" y="9071658"/>
                </a:lnTo>
                <a:lnTo>
                  <a:pt x="0" y="0"/>
                </a:lnTo>
                <a:close/>
              </a:path>
            </a:pathLst>
          </a:custGeom>
          <a:blipFill>
            <a:blip r:embed="rId4"/>
            <a:stretch>
              <a:fillRect/>
            </a:stretch>
          </a:blipFill>
        </p:spPr>
      </p:sp>
      <p:sp>
        <p:nvSpPr>
          <p:cNvPr id="4" name="Freeform 4"/>
          <p:cNvSpPr/>
          <p:nvPr/>
        </p:nvSpPr>
        <p:spPr>
          <a:xfrm>
            <a:off x="3618034" y="5310963"/>
            <a:ext cx="3693323" cy="8028962"/>
          </a:xfrm>
          <a:custGeom>
            <a:avLst/>
            <a:gdLst/>
            <a:ahLst/>
            <a:cxnLst/>
            <a:rect l="l" t="t" r="r" b="b"/>
            <a:pathLst>
              <a:path w="3693323" h="8028962">
                <a:moveTo>
                  <a:pt x="0" y="0"/>
                </a:moveTo>
                <a:lnTo>
                  <a:pt x="3693322" y="0"/>
                </a:lnTo>
                <a:lnTo>
                  <a:pt x="3693322" y="8028962"/>
                </a:lnTo>
                <a:lnTo>
                  <a:pt x="0" y="8028962"/>
                </a:lnTo>
                <a:lnTo>
                  <a:pt x="0" y="0"/>
                </a:lnTo>
                <a:close/>
              </a:path>
            </a:pathLst>
          </a:custGeom>
          <a:blipFill>
            <a:blip r:embed="rId5"/>
            <a:stretch>
              <a:fillRect/>
            </a:stretch>
          </a:blipFill>
        </p:spPr>
      </p:sp>
      <p:sp>
        <p:nvSpPr>
          <p:cNvPr id="5" name="Freeform 5"/>
          <p:cNvSpPr/>
          <p:nvPr/>
        </p:nvSpPr>
        <p:spPr>
          <a:xfrm>
            <a:off x="13785189" y="591662"/>
            <a:ext cx="1432669" cy="2057694"/>
          </a:xfrm>
          <a:custGeom>
            <a:avLst/>
            <a:gdLst/>
            <a:ahLst/>
            <a:cxnLst/>
            <a:rect l="l" t="t" r="r" b="b"/>
            <a:pathLst>
              <a:path w="1432669" h="2057694">
                <a:moveTo>
                  <a:pt x="0" y="0"/>
                </a:moveTo>
                <a:lnTo>
                  <a:pt x="1432669" y="0"/>
                </a:lnTo>
                <a:lnTo>
                  <a:pt x="1432669" y="2057693"/>
                </a:lnTo>
                <a:lnTo>
                  <a:pt x="0" y="2057693"/>
                </a:lnTo>
                <a:lnTo>
                  <a:pt x="0" y="0"/>
                </a:lnTo>
                <a:close/>
              </a:path>
            </a:pathLst>
          </a:custGeom>
          <a:blipFill>
            <a:blip r:embed="rId6"/>
            <a:stretch>
              <a:fillRect/>
            </a:stretch>
          </a:blipFill>
        </p:spPr>
      </p:sp>
      <p:sp>
        <p:nvSpPr>
          <p:cNvPr id="6" name="Freeform 6"/>
          <p:cNvSpPr/>
          <p:nvPr/>
        </p:nvSpPr>
        <p:spPr>
          <a:xfrm>
            <a:off x="7311356" y="5723644"/>
            <a:ext cx="5965667" cy="5085731"/>
          </a:xfrm>
          <a:custGeom>
            <a:avLst/>
            <a:gdLst/>
            <a:ahLst/>
            <a:cxnLst/>
            <a:rect l="l" t="t" r="r" b="b"/>
            <a:pathLst>
              <a:path w="5965667" h="5085731">
                <a:moveTo>
                  <a:pt x="0" y="0"/>
                </a:moveTo>
                <a:lnTo>
                  <a:pt x="5965667" y="0"/>
                </a:lnTo>
                <a:lnTo>
                  <a:pt x="5965667" y="5085731"/>
                </a:lnTo>
                <a:lnTo>
                  <a:pt x="0" y="5085731"/>
                </a:lnTo>
                <a:lnTo>
                  <a:pt x="0" y="0"/>
                </a:lnTo>
                <a:close/>
              </a:path>
            </a:pathLst>
          </a:custGeom>
          <a:blipFill>
            <a:blip r:embed="rId7"/>
            <a:stretch>
              <a:fillRect/>
            </a:stretch>
          </a:blipFill>
        </p:spPr>
      </p:sp>
      <p:sp>
        <p:nvSpPr>
          <p:cNvPr id="7" name="Freeform 7"/>
          <p:cNvSpPr/>
          <p:nvPr/>
        </p:nvSpPr>
        <p:spPr>
          <a:xfrm>
            <a:off x="13662990" y="256308"/>
            <a:ext cx="4625010" cy="5054655"/>
          </a:xfrm>
          <a:custGeom>
            <a:avLst/>
            <a:gdLst/>
            <a:ahLst/>
            <a:cxnLst/>
            <a:rect l="l" t="t" r="r" b="b"/>
            <a:pathLst>
              <a:path w="4625010" h="5054655">
                <a:moveTo>
                  <a:pt x="0" y="0"/>
                </a:moveTo>
                <a:lnTo>
                  <a:pt x="4625010" y="0"/>
                </a:lnTo>
                <a:lnTo>
                  <a:pt x="4625010" y="5054655"/>
                </a:lnTo>
                <a:lnTo>
                  <a:pt x="0" y="5054655"/>
                </a:lnTo>
                <a:lnTo>
                  <a:pt x="0" y="0"/>
                </a:lnTo>
                <a:close/>
              </a:path>
            </a:pathLst>
          </a:custGeom>
          <a:blipFill>
            <a:blip r:embed="rId8"/>
            <a:stretch>
              <a:fillRect/>
            </a:stretch>
          </a:blipFill>
        </p:spPr>
      </p:sp>
      <p:sp>
        <p:nvSpPr>
          <p:cNvPr id="8" name="Freeform 8"/>
          <p:cNvSpPr/>
          <p:nvPr/>
        </p:nvSpPr>
        <p:spPr>
          <a:xfrm>
            <a:off x="240168" y="10592"/>
            <a:ext cx="3577226" cy="5546087"/>
          </a:xfrm>
          <a:custGeom>
            <a:avLst/>
            <a:gdLst/>
            <a:ahLst/>
            <a:cxnLst/>
            <a:rect l="l" t="t" r="r" b="b"/>
            <a:pathLst>
              <a:path w="3577226" h="5546087">
                <a:moveTo>
                  <a:pt x="0" y="0"/>
                </a:moveTo>
                <a:lnTo>
                  <a:pt x="3577226" y="0"/>
                </a:lnTo>
                <a:lnTo>
                  <a:pt x="3577226" y="5546087"/>
                </a:lnTo>
                <a:lnTo>
                  <a:pt x="0" y="5546087"/>
                </a:lnTo>
                <a:lnTo>
                  <a:pt x="0" y="0"/>
                </a:lnTo>
                <a:close/>
              </a:path>
            </a:pathLst>
          </a:custGeom>
          <a:blipFill>
            <a:blip r:embed="rId9"/>
            <a:stretch>
              <a:fillRect/>
            </a:stretch>
          </a:blipFill>
        </p:spPr>
      </p:sp>
      <p:sp>
        <p:nvSpPr>
          <p:cNvPr id="9" name="Freeform 9"/>
          <p:cNvSpPr/>
          <p:nvPr/>
        </p:nvSpPr>
        <p:spPr>
          <a:xfrm>
            <a:off x="12656446" y="4679738"/>
            <a:ext cx="5913534" cy="6576683"/>
          </a:xfrm>
          <a:custGeom>
            <a:avLst/>
            <a:gdLst/>
            <a:ahLst/>
            <a:cxnLst/>
            <a:rect l="l" t="t" r="r" b="b"/>
            <a:pathLst>
              <a:path w="5913534" h="6576683">
                <a:moveTo>
                  <a:pt x="0" y="0"/>
                </a:moveTo>
                <a:lnTo>
                  <a:pt x="5913534" y="0"/>
                </a:lnTo>
                <a:lnTo>
                  <a:pt x="5913534" y="6576683"/>
                </a:lnTo>
                <a:lnTo>
                  <a:pt x="0" y="6576683"/>
                </a:lnTo>
                <a:lnTo>
                  <a:pt x="0" y="0"/>
                </a:lnTo>
                <a:close/>
              </a:path>
            </a:pathLst>
          </a:custGeom>
          <a:blipFill>
            <a:blip r:embed="rId10"/>
            <a:stretch>
              <a:fillRect/>
            </a:stretch>
          </a:blipFill>
        </p:spPr>
      </p:sp>
      <p:sp>
        <p:nvSpPr>
          <p:cNvPr id="10" name="TextBox 10"/>
          <p:cNvSpPr txBox="1"/>
          <p:nvPr/>
        </p:nvSpPr>
        <p:spPr>
          <a:xfrm>
            <a:off x="4502811" y="1213734"/>
            <a:ext cx="9282379" cy="4342945"/>
          </a:xfrm>
          <a:prstGeom prst="rect">
            <a:avLst/>
          </a:prstGeom>
        </p:spPr>
        <p:txBody>
          <a:bodyPr lIns="0" tIns="0" rIns="0" bIns="0" rtlCol="0" anchor="t">
            <a:spAutoFit/>
          </a:bodyPr>
          <a:lstStyle/>
          <a:p>
            <a:pPr algn="ctr">
              <a:lnSpc>
                <a:spcPts val="8425"/>
              </a:lnSpc>
            </a:pPr>
            <a:r>
              <a:rPr lang="en-US" sz="6017" spc="120" dirty="0">
                <a:solidFill>
                  <a:srgbClr val="0078AE"/>
                </a:solidFill>
                <a:latin typeface="Funtastic" panose="020B0604020202020204" charset="0"/>
              </a:rPr>
              <a:t>Did you know having Physical Literacy skills helps you make friends?</a:t>
            </a:r>
          </a:p>
          <a:p>
            <a:pPr marL="0" lvl="0" indent="0" algn="ctr">
              <a:lnSpc>
                <a:spcPts val="8425"/>
              </a:lnSpc>
              <a:spcBef>
                <a:spcPct val="0"/>
              </a:spcBef>
            </a:pPr>
            <a:endParaRPr lang="en-US" sz="6017" spc="120" dirty="0">
              <a:solidFill>
                <a:srgbClr val="0078AE"/>
              </a:solidFill>
              <a:latin typeface="Funtastic Bold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VA5ADDFTY7K4-1252636877-692</_dlc_DocId>
    <_dlc_DocIdUrl xmlns="0f2c297a-854d-4389-aaed-61d093c5c18f">
      <Url>https://one.vch.ca/dept-project/Prevention-Services-Regional/_layouts/15/DocIdRedir.aspx?ID=VA5ADDFTY7K4-1252636877-692</Url>
      <Description>VA5ADDFTY7K4-1252636877-692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B6CEE8F-48D7-482A-9821-5314185D9B16}"/>
</file>

<file path=customXml/itemProps2.xml><?xml version="1.0" encoding="utf-8"?>
<ds:datastoreItem xmlns:ds="http://schemas.openxmlformats.org/officeDocument/2006/customXml" ds:itemID="{863A5380-9346-46DB-8BC2-4DCCA1D496AE}">
  <ds:schemaRefs>
    <ds:schemaRef ds:uri="http://schemas.microsoft.com/office/2006/metadata/properties"/>
    <ds:schemaRef ds:uri="http://schemas.microsoft.com/office/infopath/2007/PartnerControls"/>
    <ds:schemaRef ds:uri="3a08eb4a-2b82-4f4c-8bf5-f22a97142324"/>
    <ds:schemaRef ds:uri="9fc46dc6-1d3b-4bc3-a27a-e424fb38dfe6"/>
  </ds:schemaRefs>
</ds:datastoreItem>
</file>

<file path=customXml/itemProps3.xml><?xml version="1.0" encoding="utf-8"?>
<ds:datastoreItem xmlns:ds="http://schemas.openxmlformats.org/officeDocument/2006/customXml" ds:itemID="{EF115B2F-3B4C-41FD-BE1E-5C125A04406B}">
  <ds:schemaRefs>
    <ds:schemaRef ds:uri="http://schemas.microsoft.com/sharepoint/v3/contenttype/forms"/>
  </ds:schemaRefs>
</ds:datastoreItem>
</file>

<file path=customXml/itemProps4.xml><?xml version="1.0" encoding="utf-8"?>
<ds:datastoreItem xmlns:ds="http://schemas.openxmlformats.org/officeDocument/2006/customXml" ds:itemID="{36696302-8225-49C9-A5D1-0253F3B6212D}"/>
</file>

<file path=docProps/app.xml><?xml version="1.0" encoding="utf-8"?>
<Properties xmlns="http://schemas.openxmlformats.org/officeDocument/2006/extended-properties" xmlns:vt="http://schemas.openxmlformats.org/officeDocument/2006/docPropsVTypes">
  <TotalTime>12280</TotalTime>
  <Words>2817</Words>
  <Application>Microsoft Office PowerPoint</Application>
  <PresentationFormat>Custom</PresentationFormat>
  <Paragraphs>241</Paragraphs>
  <Slides>20</Slides>
  <Notes>20</Notes>
  <HiddenSlides>1</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2</dc:title>
  <dc:creator>Funk, Alison [VCH]</dc:creator>
  <cp:lastModifiedBy>Funk, Alison [VCH]</cp:lastModifiedBy>
  <cp:revision>231</cp:revision>
  <cp:lastPrinted>2024-01-05T21:45:07Z</cp:lastPrinted>
  <dcterms:created xsi:type="dcterms:W3CDTF">2006-08-16T00:00:00Z</dcterms:created>
  <dcterms:modified xsi:type="dcterms:W3CDTF">2024-10-02T18:45:59Z</dcterms:modified>
  <dc:identifier>DAF3jjE5Vww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MediaServiceImageTags">
    <vt:lpwstr/>
  </property>
  <property fmtid="{D5CDD505-2E9C-101B-9397-08002B2CF9AE}" pid="4" name="_dlc_DocIdItemGuid">
    <vt:lpwstr>d47b4046-e12b-45f0-ad34-2100da1c93a5</vt:lpwstr>
  </property>
</Properties>
</file>